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Playfair Display" panose="00000500000000000000" pitchFamily="2" charset="0"/>
      <p:regular r:id="rId23"/>
      <p:bold r:id="rId24"/>
      <p:italic r:id="rId25"/>
      <p:boldItalic r:id="rId26"/>
    </p:embeddedFont>
    <p:embeddedFont>
      <p:font typeface="Playfair Display Bold" panose="00000800000000000000" charset="0"/>
      <p:regular r:id="rId27"/>
    </p:embeddedFont>
    <p:embeddedFont>
      <p:font typeface="Raleway" pitchFamily="2" charset="0"/>
      <p:regular r:id="rId28"/>
      <p:bold r:id="rId29"/>
      <p:italic r:id="rId30"/>
      <p:boldItalic r:id="rId31"/>
    </p:embeddedFont>
    <p:embeddedFont>
      <p:font typeface="Raleway Bold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75" d="100"/>
          <a:sy n="75" d="100"/>
        </p:scale>
        <p:origin x="2094" y="-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3.svg"/><Relationship Id="rId18" Type="http://schemas.openxmlformats.org/officeDocument/2006/relationships/image" Target="../media/image4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image" Target="../media/image32.jpe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11" Type="http://schemas.openxmlformats.org/officeDocument/2006/relationships/image" Target="../media/image41.sv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sv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56.png"/><Relationship Id="rId18" Type="http://schemas.openxmlformats.org/officeDocument/2006/relationships/image" Target="../media/image45.png"/><Relationship Id="rId3" Type="http://schemas.openxmlformats.org/officeDocument/2006/relationships/image" Target="../media/image50.png"/><Relationship Id="rId21" Type="http://schemas.openxmlformats.org/officeDocument/2006/relationships/image" Target="../media/image62.png"/><Relationship Id="rId7" Type="http://schemas.openxmlformats.org/officeDocument/2006/relationships/image" Target="../media/image52.png"/><Relationship Id="rId12" Type="http://schemas.openxmlformats.org/officeDocument/2006/relationships/image" Target="../media/image48.png"/><Relationship Id="rId17" Type="http://schemas.openxmlformats.org/officeDocument/2006/relationships/image" Target="../media/image44.png"/><Relationship Id="rId2" Type="http://schemas.openxmlformats.org/officeDocument/2006/relationships/image" Target="../media/image49.jpeg"/><Relationship Id="rId16" Type="http://schemas.openxmlformats.org/officeDocument/2006/relationships/image" Target="../media/image59.svg"/><Relationship Id="rId20" Type="http://schemas.openxmlformats.org/officeDocument/2006/relationships/image" Target="../media/image6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47.png"/><Relationship Id="rId5" Type="http://schemas.openxmlformats.org/officeDocument/2006/relationships/image" Target="../media/image33.png"/><Relationship Id="rId15" Type="http://schemas.openxmlformats.org/officeDocument/2006/relationships/image" Target="../media/image58.png"/><Relationship Id="rId10" Type="http://schemas.openxmlformats.org/officeDocument/2006/relationships/image" Target="../media/image55.svg"/><Relationship Id="rId19" Type="http://schemas.openxmlformats.org/officeDocument/2006/relationships/image" Target="../media/image60.png"/><Relationship Id="rId4" Type="http://schemas.openxmlformats.org/officeDocument/2006/relationships/image" Target="../media/image51.svg"/><Relationship Id="rId9" Type="http://schemas.openxmlformats.org/officeDocument/2006/relationships/image" Target="../media/image54.png"/><Relationship Id="rId14" Type="http://schemas.openxmlformats.org/officeDocument/2006/relationships/image" Target="../media/image57.svg"/><Relationship Id="rId22" Type="http://schemas.openxmlformats.org/officeDocument/2006/relationships/image" Target="../media/image63.sv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.png"/><Relationship Id="rId18" Type="http://schemas.openxmlformats.org/officeDocument/2006/relationships/image" Target="../media/image80.svg"/><Relationship Id="rId26" Type="http://schemas.openxmlformats.org/officeDocument/2006/relationships/image" Target="../media/image86.png"/><Relationship Id="rId39" Type="http://schemas.openxmlformats.org/officeDocument/2006/relationships/image" Target="../media/image99.svg"/><Relationship Id="rId3" Type="http://schemas.openxmlformats.org/officeDocument/2006/relationships/image" Target="../media/image65.png"/><Relationship Id="rId21" Type="http://schemas.openxmlformats.org/officeDocument/2006/relationships/image" Target="../media/image83.svg"/><Relationship Id="rId34" Type="http://schemas.openxmlformats.org/officeDocument/2006/relationships/image" Target="../media/image94.png"/><Relationship Id="rId42" Type="http://schemas.openxmlformats.org/officeDocument/2006/relationships/image" Target="../media/image102.png"/><Relationship Id="rId47" Type="http://schemas.openxmlformats.org/officeDocument/2006/relationships/image" Target="../media/image107.png"/><Relationship Id="rId50" Type="http://schemas.openxmlformats.org/officeDocument/2006/relationships/image" Target="../media/image110.svg"/><Relationship Id="rId7" Type="http://schemas.openxmlformats.org/officeDocument/2006/relationships/image" Target="../media/image69.png"/><Relationship Id="rId12" Type="http://schemas.openxmlformats.org/officeDocument/2006/relationships/image" Target="../media/image74.svg"/><Relationship Id="rId17" Type="http://schemas.openxmlformats.org/officeDocument/2006/relationships/image" Target="../media/image79.png"/><Relationship Id="rId25" Type="http://schemas.openxmlformats.org/officeDocument/2006/relationships/image" Target="../media/image45.png"/><Relationship Id="rId33" Type="http://schemas.openxmlformats.org/officeDocument/2006/relationships/image" Target="../media/image93.svg"/><Relationship Id="rId38" Type="http://schemas.openxmlformats.org/officeDocument/2006/relationships/image" Target="../media/image98.png"/><Relationship Id="rId46" Type="http://schemas.openxmlformats.org/officeDocument/2006/relationships/image" Target="../media/image106.png"/><Relationship Id="rId2" Type="http://schemas.openxmlformats.org/officeDocument/2006/relationships/image" Target="../media/image64.jpeg"/><Relationship Id="rId16" Type="http://schemas.openxmlformats.org/officeDocument/2006/relationships/image" Target="../media/image78.svg"/><Relationship Id="rId20" Type="http://schemas.openxmlformats.org/officeDocument/2006/relationships/image" Target="../media/image82.png"/><Relationship Id="rId29" Type="http://schemas.openxmlformats.org/officeDocument/2006/relationships/image" Target="../media/image89.svg"/><Relationship Id="rId41" Type="http://schemas.openxmlformats.org/officeDocument/2006/relationships/image" Target="../media/image10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svg"/><Relationship Id="rId11" Type="http://schemas.openxmlformats.org/officeDocument/2006/relationships/image" Target="../media/image73.png"/><Relationship Id="rId24" Type="http://schemas.openxmlformats.org/officeDocument/2006/relationships/image" Target="../media/image44.png"/><Relationship Id="rId32" Type="http://schemas.openxmlformats.org/officeDocument/2006/relationships/image" Target="../media/image92.png"/><Relationship Id="rId37" Type="http://schemas.openxmlformats.org/officeDocument/2006/relationships/image" Target="../media/image97.svg"/><Relationship Id="rId40" Type="http://schemas.openxmlformats.org/officeDocument/2006/relationships/image" Target="../media/image100.png"/><Relationship Id="rId45" Type="http://schemas.openxmlformats.org/officeDocument/2006/relationships/image" Target="../media/image105.sv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28" Type="http://schemas.openxmlformats.org/officeDocument/2006/relationships/image" Target="../media/image88.png"/><Relationship Id="rId36" Type="http://schemas.openxmlformats.org/officeDocument/2006/relationships/image" Target="../media/image96.png"/><Relationship Id="rId49" Type="http://schemas.openxmlformats.org/officeDocument/2006/relationships/image" Target="../media/image109.png"/><Relationship Id="rId10" Type="http://schemas.openxmlformats.org/officeDocument/2006/relationships/image" Target="../media/image72.svg"/><Relationship Id="rId19" Type="http://schemas.openxmlformats.org/officeDocument/2006/relationships/image" Target="../media/image81.png"/><Relationship Id="rId31" Type="http://schemas.openxmlformats.org/officeDocument/2006/relationships/image" Target="../media/image91.svg"/><Relationship Id="rId44" Type="http://schemas.openxmlformats.org/officeDocument/2006/relationships/image" Target="../media/image104.png"/><Relationship Id="rId52" Type="http://schemas.openxmlformats.org/officeDocument/2006/relationships/image" Target="../media/image112.svg"/><Relationship Id="rId4" Type="http://schemas.openxmlformats.org/officeDocument/2006/relationships/image" Target="../media/image66.svg"/><Relationship Id="rId9" Type="http://schemas.openxmlformats.org/officeDocument/2006/relationships/image" Target="../media/image71.png"/><Relationship Id="rId14" Type="http://schemas.openxmlformats.org/officeDocument/2006/relationships/image" Target="../media/image76.svg"/><Relationship Id="rId22" Type="http://schemas.openxmlformats.org/officeDocument/2006/relationships/image" Target="../media/image84.png"/><Relationship Id="rId27" Type="http://schemas.openxmlformats.org/officeDocument/2006/relationships/image" Target="../media/image87.svg"/><Relationship Id="rId30" Type="http://schemas.openxmlformats.org/officeDocument/2006/relationships/image" Target="../media/image90.png"/><Relationship Id="rId35" Type="http://schemas.openxmlformats.org/officeDocument/2006/relationships/image" Target="../media/image95.svg"/><Relationship Id="rId43" Type="http://schemas.openxmlformats.org/officeDocument/2006/relationships/image" Target="../media/image103.svg"/><Relationship Id="rId48" Type="http://schemas.openxmlformats.org/officeDocument/2006/relationships/image" Target="../media/image108.svg"/><Relationship Id="rId8" Type="http://schemas.openxmlformats.org/officeDocument/2006/relationships/image" Target="../media/image70.svg"/><Relationship Id="rId51" Type="http://schemas.openxmlformats.org/officeDocument/2006/relationships/image" Target="../media/image1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" b="-6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311552" y="3229968"/>
            <a:ext cx="14084139" cy="4078610"/>
            <a:chOff x="0" y="0"/>
            <a:chExt cx="18778851" cy="5438146"/>
          </a:xfrm>
        </p:grpSpPr>
        <p:sp>
          <p:nvSpPr>
            <p:cNvPr id="4" name="TextBox 4"/>
            <p:cNvSpPr txBox="1"/>
            <p:nvPr/>
          </p:nvSpPr>
          <p:spPr>
            <a:xfrm>
              <a:off x="3596070" y="-57150"/>
              <a:ext cx="11586712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66540"/>
              <a:ext cx="18778851" cy="16954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99"/>
                </a:lnSpc>
              </a:pPr>
              <a:r>
                <a:rPr lang="en-US" sz="9999" spc="199">
                  <a:solidFill>
                    <a:srgbClr val="F3F4ED"/>
                  </a:solidFill>
                  <a:latin typeface="Playfair Display Bold"/>
                </a:rPr>
                <a:t>WINETECH 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1914365" y="3539218"/>
              <a:ext cx="14950122" cy="44982"/>
            </a:xfrm>
            <a:prstGeom prst="rect">
              <a:avLst/>
            </a:prstGeom>
            <a:solidFill>
              <a:srgbClr val="C1A48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3596069" y="4169977"/>
              <a:ext cx="11586714" cy="12681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70"/>
                </a:lnSpc>
              </a:pPr>
              <a:r>
                <a:rPr lang="en-US" sz="2764" spc="27">
                  <a:solidFill>
                    <a:srgbClr val="F3F4ED"/>
                  </a:solidFill>
                  <a:latin typeface="Raleway"/>
                </a:rPr>
                <a:t>O segredo por trás de cada garrafa excepcional</a:t>
              </a:r>
            </a:p>
            <a:p>
              <a:pPr algn="ctr">
                <a:lnSpc>
                  <a:spcPts val="3870"/>
                </a:lnSpc>
              </a:pPr>
              <a:endParaRPr lang="en-US" sz="2764" spc="27">
                <a:solidFill>
                  <a:srgbClr val="F3F4ED"/>
                </a:solidFill>
                <a:latin typeface="Raleway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>
              <a:off x="1914365" y="891324"/>
              <a:ext cx="14950122" cy="44982"/>
            </a:xfrm>
            <a:prstGeom prst="rect">
              <a:avLst/>
            </a:prstGeom>
            <a:solidFill>
              <a:srgbClr val="C1A480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4629246" y="8613806"/>
            <a:ext cx="7586929" cy="436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2"/>
              </a:lnSpc>
            </a:pPr>
            <a:endParaRPr/>
          </a:p>
        </p:txBody>
      </p:sp>
      <p:sp>
        <p:nvSpPr>
          <p:cNvPr id="10" name="Freeform 10"/>
          <p:cNvSpPr/>
          <p:nvPr/>
        </p:nvSpPr>
        <p:spPr>
          <a:xfrm>
            <a:off x="7481227" y="1801691"/>
            <a:ext cx="2179616" cy="2179616"/>
          </a:xfrm>
          <a:custGeom>
            <a:avLst/>
            <a:gdLst/>
            <a:ahLst/>
            <a:cxnLst/>
            <a:rect l="l" t="t" r="r" b="b"/>
            <a:pathLst>
              <a:path w="2179616" h="2179616">
                <a:moveTo>
                  <a:pt x="0" y="0"/>
                </a:moveTo>
                <a:lnTo>
                  <a:pt x="2179616" y="0"/>
                </a:lnTo>
                <a:lnTo>
                  <a:pt x="2179616" y="2179616"/>
                </a:lnTo>
                <a:lnTo>
                  <a:pt x="0" y="21796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843" b="-1484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4001659"/>
            <a:ext cx="16000074" cy="2763862"/>
            <a:chOff x="0" y="0"/>
            <a:chExt cx="21333432" cy="3685150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21333432" cy="2819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99"/>
                </a:lnSpc>
              </a:pPr>
              <a:r>
                <a:rPr lang="en-US" sz="6999" spc="69" dirty="0" err="1">
                  <a:solidFill>
                    <a:srgbClr val="F3F4ED"/>
                  </a:solidFill>
                  <a:latin typeface="Playfair Display Bold"/>
                </a:rPr>
                <a:t>Demonstração</a:t>
              </a:r>
              <a:r>
                <a:rPr lang="en-US" sz="6999" spc="69" dirty="0">
                  <a:solidFill>
                    <a:srgbClr val="F3F4ED"/>
                  </a:solidFill>
                  <a:latin typeface="Playfair Display Bold"/>
                </a:rPr>
                <a:t> do </a:t>
              </a:r>
              <a:r>
                <a:rPr lang="en-US" sz="6999" spc="69" dirty="0" err="1">
                  <a:solidFill>
                    <a:srgbClr val="F3F4ED"/>
                  </a:solidFill>
                  <a:latin typeface="Playfair Display Bold"/>
                </a:rPr>
                <a:t>Arduíno</a:t>
              </a:r>
              <a:endParaRPr lang="en-US" sz="6999" spc="69" dirty="0">
                <a:solidFill>
                  <a:srgbClr val="F3F4ED"/>
                </a:solidFill>
                <a:latin typeface="Playfair Display Bold"/>
              </a:endParaRPr>
            </a:p>
            <a:p>
              <a:pPr algn="ctr">
                <a:lnSpc>
                  <a:spcPts val="8400"/>
                </a:lnSpc>
              </a:pPr>
              <a:r>
                <a:rPr lang="en-US" sz="7000" spc="70" dirty="0">
                  <a:solidFill>
                    <a:srgbClr val="F3F4ED"/>
                  </a:solidFill>
                  <a:latin typeface="Playfair Display Bold"/>
                </a:rPr>
                <a:t>e </a:t>
              </a:r>
              <a:r>
                <a:rPr lang="en-US" sz="7000" spc="70" dirty="0" err="1">
                  <a:solidFill>
                    <a:srgbClr val="F3F4ED"/>
                  </a:solidFill>
                  <a:latin typeface="Playfair Display Bold"/>
                </a:rPr>
                <a:t>Sensores</a:t>
              </a:r>
              <a:endParaRPr lang="en-US" sz="7000" spc="70" dirty="0">
                <a:solidFill>
                  <a:srgbClr val="F3F4ED"/>
                </a:solidFill>
                <a:latin typeface="Playfair Display Bold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>
              <a:off x="9219676" y="3624210"/>
              <a:ext cx="2894080" cy="60940"/>
            </a:xfrm>
            <a:prstGeom prst="rect">
              <a:avLst/>
            </a:prstGeom>
            <a:solidFill>
              <a:srgbClr val="C1A48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297685" y="6486772"/>
            <a:ext cx="8807939" cy="490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endParaRPr/>
          </a:p>
        </p:txBody>
      </p:sp>
      <p:grpSp>
        <p:nvGrpSpPr>
          <p:cNvPr id="7" name="Group 7"/>
          <p:cNvGrpSpPr/>
          <p:nvPr/>
        </p:nvGrpSpPr>
        <p:grpSpPr>
          <a:xfrm>
            <a:off x="-224029" y="9620889"/>
            <a:ext cx="18736058" cy="1332222"/>
            <a:chOff x="0" y="0"/>
            <a:chExt cx="24981410" cy="1776296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24981410" cy="1776296"/>
            </a:xfrm>
            <a:prstGeom prst="rect">
              <a:avLst/>
            </a:prstGeom>
            <a:solidFill>
              <a:srgbClr val="C1A48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3671148" y="148879"/>
              <a:ext cx="17639114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spc="144">
                  <a:solidFill>
                    <a:srgbClr val="151715"/>
                  </a:solidFill>
                  <a:latin typeface="Playfair Display"/>
                </a:rPr>
                <a:t>WINETECH 2023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75" b="-937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180133" y="3777374"/>
            <a:ext cx="16000074" cy="1706686"/>
            <a:chOff x="0" y="0"/>
            <a:chExt cx="21333432" cy="2275582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21333432" cy="1419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7000" spc="70">
                  <a:solidFill>
                    <a:srgbClr val="F3F4ED"/>
                  </a:solidFill>
                  <a:latin typeface="Playfair Display"/>
                </a:rPr>
                <a:t>Banco de Dados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9219676" y="2214642"/>
              <a:ext cx="2894080" cy="60940"/>
            </a:xfrm>
            <a:prstGeom prst="rect">
              <a:avLst/>
            </a:prstGeom>
            <a:solidFill>
              <a:srgbClr val="C1A48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224029" y="9620889"/>
            <a:ext cx="18736058" cy="1332222"/>
            <a:chOff x="0" y="0"/>
            <a:chExt cx="24981410" cy="1776296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24981410" cy="1776296"/>
            </a:xfrm>
            <a:prstGeom prst="rect">
              <a:avLst/>
            </a:prstGeom>
            <a:solidFill>
              <a:srgbClr val="C1A48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3671148" y="148879"/>
              <a:ext cx="17639114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spc="144">
                  <a:solidFill>
                    <a:srgbClr val="151715"/>
                  </a:solidFill>
                  <a:latin typeface="Playfair Display"/>
                </a:rPr>
                <a:t>WINETECH 2023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0413754" y="2631029"/>
            <a:ext cx="4786632" cy="4786632"/>
          </a:xfrm>
          <a:custGeom>
            <a:avLst/>
            <a:gdLst/>
            <a:ahLst/>
            <a:cxnLst/>
            <a:rect l="l" t="t" r="r" b="b"/>
            <a:pathLst>
              <a:path w="4786632" h="4786632">
                <a:moveTo>
                  <a:pt x="0" y="0"/>
                </a:moveTo>
                <a:lnTo>
                  <a:pt x="4786632" y="0"/>
                </a:lnTo>
                <a:lnTo>
                  <a:pt x="4786632" y="4786633"/>
                </a:lnTo>
                <a:lnTo>
                  <a:pt x="0" y="4786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36184" y="3280672"/>
            <a:ext cx="7424799" cy="4884864"/>
          </a:xfrm>
          <a:custGeom>
            <a:avLst/>
            <a:gdLst/>
            <a:ahLst/>
            <a:cxnLst/>
            <a:rect l="l" t="t" r="r" b="b"/>
            <a:pathLst>
              <a:path w="7424799" h="4884864">
                <a:moveTo>
                  <a:pt x="0" y="0"/>
                </a:moveTo>
                <a:lnTo>
                  <a:pt x="7424799" y="0"/>
                </a:lnTo>
                <a:lnTo>
                  <a:pt x="7424799" y="4884864"/>
                </a:lnTo>
                <a:lnTo>
                  <a:pt x="0" y="48848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</a:blip>
            <a:stretch>
              <a:fillRect t="-19790" b="-19790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143963" y="1028700"/>
            <a:ext cx="16000074" cy="1706786"/>
            <a:chOff x="0" y="0"/>
            <a:chExt cx="21333432" cy="2275714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21333432" cy="1419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7000" spc="70">
                  <a:solidFill>
                    <a:srgbClr val="F3F4ED"/>
                  </a:solidFill>
                  <a:latin typeface="Playfair Display Bold"/>
                </a:rPr>
                <a:t>Pesquisa de campo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9219676" y="2214774"/>
              <a:ext cx="2894080" cy="60940"/>
            </a:xfrm>
            <a:prstGeom prst="rect">
              <a:avLst/>
            </a:prstGeom>
            <a:solidFill>
              <a:srgbClr val="C1A48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-224029" y="9620889"/>
            <a:ext cx="18736058" cy="1332222"/>
            <a:chOff x="0" y="0"/>
            <a:chExt cx="24981410" cy="1776296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24981410" cy="1776296"/>
            </a:xfrm>
            <a:prstGeom prst="rect">
              <a:avLst/>
            </a:prstGeom>
            <a:solidFill>
              <a:srgbClr val="C1A48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3671148" y="148879"/>
              <a:ext cx="17639114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spc="144">
                  <a:solidFill>
                    <a:srgbClr val="151715"/>
                  </a:solidFill>
                  <a:latin typeface="Playfair Display"/>
                </a:rPr>
                <a:t>WINETECH 2023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40906" y="4178387"/>
            <a:ext cx="9595278" cy="533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640906" y="4645046"/>
            <a:ext cx="9595278" cy="1976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27">
                <a:solidFill>
                  <a:srgbClr val="F3F4ED"/>
                </a:solidFill>
                <a:latin typeface="Raleway"/>
              </a:rPr>
              <a:t>“Não se compensa uma lacuna caso aja perdas”</a:t>
            </a:r>
          </a:p>
          <a:p>
            <a:pPr>
              <a:lnSpc>
                <a:spcPts val="3919"/>
              </a:lnSpc>
            </a:pPr>
            <a:r>
              <a:rPr lang="en-US" sz="2799" spc="27">
                <a:solidFill>
                  <a:srgbClr val="F3F4ED"/>
                </a:solidFill>
                <a:latin typeface="Raleway"/>
              </a:rPr>
              <a:t>Alex de Moraes, sócio da Vinícola XV de Novembro.</a:t>
            </a:r>
          </a:p>
          <a:p>
            <a:pPr>
              <a:lnSpc>
                <a:spcPts val="3919"/>
              </a:lnSpc>
            </a:pPr>
            <a:r>
              <a:rPr lang="en-US" sz="2799" spc="27">
                <a:solidFill>
                  <a:srgbClr val="F3F4ED"/>
                </a:solidFill>
                <a:latin typeface="Raleway"/>
              </a:rPr>
              <a:t>- 30 de Setembro, 2023.</a:t>
            </a:r>
          </a:p>
          <a:p>
            <a:pPr>
              <a:lnSpc>
                <a:spcPts val="3919"/>
              </a:lnSpc>
            </a:pPr>
            <a:endParaRPr lang="en-US" sz="2799" spc="27">
              <a:solidFill>
                <a:srgbClr val="F3F4ED"/>
              </a:solidFill>
              <a:latin typeface="Ralew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7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85201" y="-341901"/>
            <a:ext cx="9771599" cy="10970803"/>
          </a:xfrm>
          <a:custGeom>
            <a:avLst/>
            <a:gdLst/>
            <a:ahLst/>
            <a:cxnLst/>
            <a:rect l="l" t="t" r="r" b="b"/>
            <a:pathLst>
              <a:path w="9771599" h="10970803">
                <a:moveTo>
                  <a:pt x="0" y="0"/>
                </a:moveTo>
                <a:lnTo>
                  <a:pt x="9771599" y="0"/>
                </a:lnTo>
                <a:lnTo>
                  <a:pt x="9771599" y="10970802"/>
                </a:lnTo>
                <a:lnTo>
                  <a:pt x="0" y="10970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-63818" t="-14079" r="-28420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9144000" y="1028700"/>
            <a:ext cx="60583" cy="8229600"/>
          </a:xfrm>
          <a:prstGeom prst="rect">
            <a:avLst/>
          </a:prstGeom>
          <a:solidFill>
            <a:srgbClr val="C1A480"/>
          </a:solidFill>
        </p:spPr>
      </p:sp>
      <p:grpSp>
        <p:nvGrpSpPr>
          <p:cNvPr id="4" name="Group 4"/>
          <p:cNvGrpSpPr/>
          <p:nvPr/>
        </p:nvGrpSpPr>
        <p:grpSpPr>
          <a:xfrm>
            <a:off x="8955696" y="1947359"/>
            <a:ext cx="437192" cy="43719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C1A48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985987" y="4825422"/>
            <a:ext cx="437192" cy="437192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C1A48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8985987" y="7396569"/>
            <a:ext cx="437192" cy="437192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C1A48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28700" y="3181205"/>
            <a:ext cx="6760310" cy="3916605"/>
            <a:chOff x="0" y="0"/>
            <a:chExt cx="9013746" cy="522214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0"/>
              <a:ext cx="9013746" cy="2813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82"/>
                </a:lnSpc>
              </a:pPr>
              <a:r>
                <a:rPr lang="en-US" sz="6985" spc="69">
                  <a:solidFill>
                    <a:srgbClr val="F3F4ED"/>
                  </a:solidFill>
                  <a:latin typeface="Playfair Display Bold"/>
                </a:rPr>
                <a:t>Próximos passos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84425" y="4518773"/>
              <a:ext cx="7444897" cy="703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1"/>
                </a:lnSpc>
              </a:pPr>
              <a:endParaRPr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3062778" y="3583917"/>
              <a:ext cx="2888191" cy="60816"/>
            </a:xfrm>
            <a:prstGeom prst="rect">
              <a:avLst/>
            </a:prstGeom>
            <a:solidFill>
              <a:srgbClr val="C1A480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0154053" y="1689557"/>
            <a:ext cx="6833049" cy="1491912"/>
            <a:chOff x="0" y="0"/>
            <a:chExt cx="9110732" cy="1989216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38100"/>
              <a:ext cx="9071430" cy="682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 spc="288">
                  <a:solidFill>
                    <a:srgbClr val="F3F4ED"/>
                  </a:solidFill>
                  <a:latin typeface="Raleway"/>
                </a:rPr>
                <a:t>PASSO 1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00919"/>
              <a:ext cx="9110732" cy="11882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 spc="26">
                  <a:solidFill>
                    <a:srgbClr val="F3F4ED"/>
                  </a:solidFill>
                  <a:latin typeface="Raleway"/>
                </a:rPr>
                <a:t>Integração do banco de dados com a dashboard.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154053" y="4626200"/>
            <a:ext cx="6833049" cy="1034600"/>
            <a:chOff x="0" y="0"/>
            <a:chExt cx="9110732" cy="1379467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38100"/>
              <a:ext cx="9071430" cy="682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 spc="288">
                  <a:solidFill>
                    <a:srgbClr val="F3F4ED"/>
                  </a:solidFill>
                  <a:latin typeface="Raleway"/>
                </a:rPr>
                <a:t>PASSO 2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800919"/>
              <a:ext cx="9110732" cy="578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 spc="26">
                  <a:solidFill>
                    <a:srgbClr val="F3F4ED"/>
                  </a:solidFill>
                  <a:latin typeface="Raleway"/>
                </a:rPr>
                <a:t>Melhorias na Dashboard 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154053" y="7097809"/>
            <a:ext cx="6833049" cy="1034712"/>
            <a:chOff x="0" y="0"/>
            <a:chExt cx="9110732" cy="1379616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38100"/>
              <a:ext cx="9071430" cy="682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 spc="288">
                  <a:solidFill>
                    <a:srgbClr val="F3F4ED"/>
                  </a:solidFill>
                  <a:latin typeface="Raleway"/>
                </a:rPr>
                <a:t>PASSO 3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800919"/>
              <a:ext cx="9110732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 spc="26">
                  <a:solidFill>
                    <a:srgbClr val="F3F4ED"/>
                  </a:solidFill>
                  <a:latin typeface="Raleway"/>
                </a:rPr>
                <a:t>Ferramenta de Help Desk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-224029" y="9620889"/>
            <a:ext cx="18736058" cy="1332222"/>
            <a:chOff x="0" y="0"/>
            <a:chExt cx="24981410" cy="1776296"/>
          </a:xfrm>
        </p:grpSpPr>
        <p:sp>
          <p:nvSpPr>
            <p:cNvPr id="24" name="AutoShape 24"/>
            <p:cNvSpPr/>
            <p:nvPr/>
          </p:nvSpPr>
          <p:spPr>
            <a:xfrm>
              <a:off x="0" y="0"/>
              <a:ext cx="24981410" cy="1776296"/>
            </a:xfrm>
            <a:prstGeom prst="rect">
              <a:avLst/>
            </a:prstGeom>
            <a:solidFill>
              <a:srgbClr val="C1A480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3671148" y="148879"/>
              <a:ext cx="17639114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spc="144">
                  <a:solidFill>
                    <a:srgbClr val="151715"/>
                  </a:solidFill>
                  <a:latin typeface="Playfair Display"/>
                </a:rPr>
                <a:t>WINETECH 2023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11" b="-921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87608" y="1690668"/>
            <a:ext cx="13641996" cy="1066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spc="70">
                <a:solidFill>
                  <a:srgbClr val="F3F4ED"/>
                </a:solidFill>
                <a:latin typeface="Playfair Display Bold"/>
              </a:rPr>
              <a:t>Integrantes</a:t>
            </a:r>
          </a:p>
        </p:txBody>
      </p:sp>
      <p:sp>
        <p:nvSpPr>
          <p:cNvPr id="4" name="AutoShape 4"/>
          <p:cNvSpPr/>
          <p:nvPr/>
        </p:nvSpPr>
        <p:spPr>
          <a:xfrm>
            <a:off x="7723326" y="3206248"/>
            <a:ext cx="2170560" cy="45705"/>
          </a:xfrm>
          <a:prstGeom prst="rect">
            <a:avLst/>
          </a:prstGeom>
          <a:solidFill>
            <a:srgbClr val="C1A480"/>
          </a:solidFill>
        </p:spPr>
      </p:sp>
      <p:sp>
        <p:nvSpPr>
          <p:cNvPr id="5" name="TextBox 5"/>
          <p:cNvSpPr txBox="1"/>
          <p:nvPr/>
        </p:nvSpPr>
        <p:spPr>
          <a:xfrm>
            <a:off x="4640444" y="3998643"/>
            <a:ext cx="9002950" cy="4269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3"/>
              </a:lnSpc>
            </a:pPr>
            <a:r>
              <a:rPr lang="en-US" sz="3023" spc="30">
                <a:solidFill>
                  <a:srgbClr val="F3F4ED"/>
                </a:solidFill>
                <a:latin typeface="Raleway"/>
              </a:rPr>
              <a:t>Amanda Geovanna</a:t>
            </a:r>
          </a:p>
          <a:p>
            <a:pPr algn="ctr">
              <a:lnSpc>
                <a:spcPts val="4233"/>
              </a:lnSpc>
            </a:pPr>
            <a:r>
              <a:rPr lang="en-US" sz="3023" spc="30">
                <a:solidFill>
                  <a:srgbClr val="F3F4ED"/>
                </a:solidFill>
                <a:latin typeface="Raleway"/>
              </a:rPr>
              <a:t>Guilherme Cruci</a:t>
            </a:r>
          </a:p>
          <a:p>
            <a:pPr algn="ctr">
              <a:lnSpc>
                <a:spcPts val="4233"/>
              </a:lnSpc>
            </a:pPr>
            <a:r>
              <a:rPr lang="en-US" sz="3023" spc="30">
                <a:solidFill>
                  <a:srgbClr val="F3F4ED"/>
                </a:solidFill>
                <a:latin typeface="Raleway"/>
              </a:rPr>
              <a:t>Henrique Crispino</a:t>
            </a:r>
          </a:p>
          <a:p>
            <a:pPr algn="ctr">
              <a:lnSpc>
                <a:spcPts val="4233"/>
              </a:lnSpc>
            </a:pPr>
            <a:r>
              <a:rPr lang="en-US" sz="3023" spc="30">
                <a:solidFill>
                  <a:srgbClr val="F3F4ED"/>
                </a:solidFill>
                <a:latin typeface="Raleway"/>
              </a:rPr>
              <a:t>Kauan Lucena</a:t>
            </a:r>
          </a:p>
          <a:p>
            <a:pPr algn="ctr">
              <a:lnSpc>
                <a:spcPts val="4233"/>
              </a:lnSpc>
            </a:pPr>
            <a:r>
              <a:rPr lang="en-US" sz="3023" spc="30">
                <a:solidFill>
                  <a:srgbClr val="F3F4ED"/>
                </a:solidFill>
                <a:latin typeface="Raleway"/>
              </a:rPr>
              <a:t>Patrick Velasques</a:t>
            </a:r>
          </a:p>
          <a:p>
            <a:pPr algn="ctr">
              <a:lnSpc>
                <a:spcPts val="4233"/>
              </a:lnSpc>
            </a:pPr>
            <a:r>
              <a:rPr lang="en-US" sz="3023" spc="30">
                <a:solidFill>
                  <a:srgbClr val="F3F4ED"/>
                </a:solidFill>
                <a:latin typeface="Raleway"/>
              </a:rPr>
              <a:t>Raíssa Uyema</a:t>
            </a:r>
          </a:p>
          <a:p>
            <a:pPr algn="ctr">
              <a:lnSpc>
                <a:spcPts val="4233"/>
              </a:lnSpc>
            </a:pPr>
            <a:endParaRPr lang="en-US" sz="3023" spc="30">
              <a:solidFill>
                <a:srgbClr val="F3F4ED"/>
              </a:solidFill>
              <a:latin typeface="Raleway"/>
            </a:endParaRPr>
          </a:p>
          <a:p>
            <a:pPr algn="ctr">
              <a:lnSpc>
                <a:spcPts val="4233"/>
              </a:lnSpc>
            </a:pPr>
            <a:endParaRPr lang="en-US" sz="3023" spc="30">
              <a:solidFill>
                <a:srgbClr val="F3F4ED"/>
              </a:solidFill>
              <a:latin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7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299655" y="1910573"/>
            <a:ext cx="2170560" cy="45705"/>
          </a:xfrm>
          <a:prstGeom prst="rect">
            <a:avLst/>
          </a:prstGeom>
          <a:solidFill>
            <a:srgbClr val="C1A480"/>
          </a:solidFill>
        </p:spPr>
      </p:sp>
      <p:sp>
        <p:nvSpPr>
          <p:cNvPr id="3" name="Freeform 3"/>
          <p:cNvSpPr/>
          <p:nvPr/>
        </p:nvSpPr>
        <p:spPr>
          <a:xfrm>
            <a:off x="332335" y="2875892"/>
            <a:ext cx="2089897" cy="1989179"/>
          </a:xfrm>
          <a:custGeom>
            <a:avLst/>
            <a:gdLst/>
            <a:ahLst/>
            <a:cxnLst/>
            <a:rect l="l" t="t" r="r" b="b"/>
            <a:pathLst>
              <a:path w="2089897" h="1989179">
                <a:moveTo>
                  <a:pt x="0" y="0"/>
                </a:moveTo>
                <a:lnTo>
                  <a:pt x="2089897" y="0"/>
                </a:lnTo>
                <a:lnTo>
                  <a:pt x="2089897" y="1989178"/>
                </a:lnTo>
                <a:lnTo>
                  <a:pt x="0" y="1989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633793" y="2314636"/>
            <a:ext cx="2631397" cy="2515590"/>
          </a:xfrm>
          <a:custGeom>
            <a:avLst/>
            <a:gdLst/>
            <a:ahLst/>
            <a:cxnLst/>
            <a:rect l="l" t="t" r="r" b="b"/>
            <a:pathLst>
              <a:path w="2631397" h="2515590">
                <a:moveTo>
                  <a:pt x="0" y="0"/>
                </a:moveTo>
                <a:lnTo>
                  <a:pt x="2631396" y="0"/>
                </a:lnTo>
                <a:lnTo>
                  <a:pt x="2631396" y="2515589"/>
                </a:lnTo>
                <a:lnTo>
                  <a:pt x="0" y="25155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217293" y="2253817"/>
            <a:ext cx="2167642" cy="2856738"/>
          </a:xfrm>
          <a:custGeom>
            <a:avLst/>
            <a:gdLst/>
            <a:ahLst/>
            <a:cxnLst/>
            <a:rect l="l" t="t" r="r" b="b"/>
            <a:pathLst>
              <a:path w="2167642" h="2856738">
                <a:moveTo>
                  <a:pt x="0" y="0"/>
                </a:moveTo>
                <a:lnTo>
                  <a:pt x="2167642" y="0"/>
                </a:lnTo>
                <a:lnTo>
                  <a:pt x="2167642" y="2856738"/>
                </a:lnTo>
                <a:lnTo>
                  <a:pt x="0" y="28567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114685" y="2268497"/>
            <a:ext cx="2155364" cy="2827378"/>
          </a:xfrm>
          <a:custGeom>
            <a:avLst/>
            <a:gdLst/>
            <a:ahLst/>
            <a:cxnLst/>
            <a:rect l="l" t="t" r="r" b="b"/>
            <a:pathLst>
              <a:path w="2155364" h="2827378">
                <a:moveTo>
                  <a:pt x="0" y="0"/>
                </a:moveTo>
                <a:lnTo>
                  <a:pt x="2155363" y="0"/>
                </a:lnTo>
                <a:lnTo>
                  <a:pt x="2155363" y="2827378"/>
                </a:lnTo>
                <a:lnTo>
                  <a:pt x="0" y="28273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442520" y="2616969"/>
            <a:ext cx="2681495" cy="2317342"/>
          </a:xfrm>
          <a:custGeom>
            <a:avLst/>
            <a:gdLst/>
            <a:ahLst/>
            <a:cxnLst/>
            <a:rect l="l" t="t" r="r" b="b"/>
            <a:pathLst>
              <a:path w="2681495" h="2317342">
                <a:moveTo>
                  <a:pt x="0" y="0"/>
                </a:moveTo>
                <a:lnTo>
                  <a:pt x="2681496" y="0"/>
                </a:lnTo>
                <a:lnTo>
                  <a:pt x="2681496" y="2317342"/>
                </a:lnTo>
                <a:lnTo>
                  <a:pt x="0" y="23173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041126" y="6300450"/>
            <a:ext cx="3439257" cy="2768961"/>
          </a:xfrm>
          <a:custGeom>
            <a:avLst/>
            <a:gdLst/>
            <a:ahLst/>
            <a:cxnLst/>
            <a:rect l="l" t="t" r="r" b="b"/>
            <a:pathLst>
              <a:path w="3439257" h="2768961">
                <a:moveTo>
                  <a:pt x="0" y="0"/>
                </a:moveTo>
                <a:lnTo>
                  <a:pt x="3439258" y="0"/>
                </a:lnTo>
                <a:lnTo>
                  <a:pt x="3439258" y="2768961"/>
                </a:lnTo>
                <a:lnTo>
                  <a:pt x="0" y="27689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967774" y="6180361"/>
            <a:ext cx="1605536" cy="2786463"/>
          </a:xfrm>
          <a:custGeom>
            <a:avLst/>
            <a:gdLst/>
            <a:ahLst/>
            <a:cxnLst/>
            <a:rect l="l" t="t" r="r" b="b"/>
            <a:pathLst>
              <a:path w="1605536" h="2786463">
                <a:moveTo>
                  <a:pt x="0" y="0"/>
                </a:moveTo>
                <a:lnTo>
                  <a:pt x="1605536" y="0"/>
                </a:lnTo>
                <a:lnTo>
                  <a:pt x="1605536" y="2786463"/>
                </a:lnTo>
                <a:lnTo>
                  <a:pt x="0" y="27864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9928" r="-44269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807915" y="5976173"/>
            <a:ext cx="1633316" cy="2971961"/>
          </a:xfrm>
          <a:custGeom>
            <a:avLst/>
            <a:gdLst/>
            <a:ahLst/>
            <a:cxnLst/>
            <a:rect l="l" t="t" r="r" b="b"/>
            <a:pathLst>
              <a:path w="1633316" h="2971961">
                <a:moveTo>
                  <a:pt x="0" y="0"/>
                </a:moveTo>
                <a:lnTo>
                  <a:pt x="1633316" y="0"/>
                </a:lnTo>
                <a:lnTo>
                  <a:pt x="1633316" y="2971962"/>
                </a:lnTo>
                <a:lnTo>
                  <a:pt x="0" y="29719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59407" y="6528281"/>
            <a:ext cx="3925650" cy="2526408"/>
          </a:xfrm>
          <a:custGeom>
            <a:avLst/>
            <a:gdLst/>
            <a:ahLst/>
            <a:cxnLst/>
            <a:rect l="l" t="t" r="r" b="b"/>
            <a:pathLst>
              <a:path w="3925650" h="2526408">
                <a:moveTo>
                  <a:pt x="0" y="0"/>
                </a:moveTo>
                <a:lnTo>
                  <a:pt x="3925650" y="0"/>
                </a:lnTo>
                <a:lnTo>
                  <a:pt x="3925650" y="2526408"/>
                </a:lnTo>
                <a:lnTo>
                  <a:pt x="0" y="252640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576879" y="3775640"/>
            <a:ext cx="1260738" cy="381373"/>
          </a:xfrm>
          <a:custGeom>
            <a:avLst/>
            <a:gdLst/>
            <a:ahLst/>
            <a:cxnLst/>
            <a:rect l="l" t="t" r="r" b="b"/>
            <a:pathLst>
              <a:path w="1260738" h="381373">
                <a:moveTo>
                  <a:pt x="0" y="0"/>
                </a:moveTo>
                <a:lnTo>
                  <a:pt x="1260738" y="0"/>
                </a:lnTo>
                <a:lnTo>
                  <a:pt x="1260738" y="381373"/>
                </a:lnTo>
                <a:lnTo>
                  <a:pt x="0" y="38137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953581" y="3667506"/>
            <a:ext cx="1341985" cy="405950"/>
          </a:xfrm>
          <a:custGeom>
            <a:avLst/>
            <a:gdLst/>
            <a:ahLst/>
            <a:cxnLst/>
            <a:rect l="l" t="t" r="r" b="b"/>
            <a:pathLst>
              <a:path w="1341985" h="405950">
                <a:moveTo>
                  <a:pt x="0" y="0"/>
                </a:moveTo>
                <a:lnTo>
                  <a:pt x="1341985" y="0"/>
                </a:lnTo>
                <a:lnTo>
                  <a:pt x="1341985" y="405950"/>
                </a:lnTo>
                <a:lnTo>
                  <a:pt x="0" y="40595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198512" y="3821402"/>
            <a:ext cx="1341985" cy="405950"/>
          </a:xfrm>
          <a:custGeom>
            <a:avLst/>
            <a:gdLst/>
            <a:ahLst/>
            <a:cxnLst/>
            <a:rect l="l" t="t" r="r" b="b"/>
            <a:pathLst>
              <a:path w="1341985" h="405950">
                <a:moveTo>
                  <a:pt x="0" y="0"/>
                </a:moveTo>
                <a:lnTo>
                  <a:pt x="1341985" y="0"/>
                </a:lnTo>
                <a:lnTo>
                  <a:pt x="1341985" y="405950"/>
                </a:lnTo>
                <a:lnTo>
                  <a:pt x="0" y="40595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526565" y="3823889"/>
            <a:ext cx="1341985" cy="405950"/>
          </a:xfrm>
          <a:custGeom>
            <a:avLst/>
            <a:gdLst/>
            <a:ahLst/>
            <a:cxnLst/>
            <a:rect l="l" t="t" r="r" b="b"/>
            <a:pathLst>
              <a:path w="1341985" h="405950">
                <a:moveTo>
                  <a:pt x="0" y="0"/>
                </a:moveTo>
                <a:lnTo>
                  <a:pt x="1341985" y="0"/>
                </a:lnTo>
                <a:lnTo>
                  <a:pt x="1341985" y="405950"/>
                </a:lnTo>
                <a:lnTo>
                  <a:pt x="0" y="40595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3868550" y="5141340"/>
            <a:ext cx="3255465" cy="372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7"/>
              </a:lnSpc>
            </a:pPr>
            <a:r>
              <a:rPr lang="en-US" sz="2397" spc="167" dirty="0">
                <a:solidFill>
                  <a:srgbClr val="F3F4ED"/>
                </a:solidFill>
                <a:latin typeface="Raleway Bold"/>
              </a:rPr>
              <a:t>AMADURECIMENTO</a:t>
            </a:r>
          </a:p>
        </p:txBody>
      </p:sp>
      <p:sp>
        <p:nvSpPr>
          <p:cNvPr id="17" name="Freeform 17"/>
          <p:cNvSpPr/>
          <p:nvPr/>
        </p:nvSpPr>
        <p:spPr>
          <a:xfrm>
            <a:off x="13980183" y="2067370"/>
            <a:ext cx="3561145" cy="3606222"/>
          </a:xfrm>
          <a:custGeom>
            <a:avLst/>
            <a:gdLst/>
            <a:ahLst/>
            <a:cxnLst/>
            <a:rect l="l" t="t" r="r" b="b"/>
            <a:pathLst>
              <a:path w="3561145" h="3606222">
                <a:moveTo>
                  <a:pt x="0" y="0"/>
                </a:moveTo>
                <a:lnTo>
                  <a:pt x="3561144" y="0"/>
                </a:lnTo>
                <a:lnTo>
                  <a:pt x="3561144" y="3606222"/>
                </a:lnTo>
                <a:lnTo>
                  <a:pt x="0" y="360622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10800000" flipV="1">
            <a:off x="12356170" y="7742461"/>
            <a:ext cx="1341985" cy="405950"/>
          </a:xfrm>
          <a:custGeom>
            <a:avLst/>
            <a:gdLst/>
            <a:ahLst/>
            <a:cxnLst/>
            <a:rect l="l" t="t" r="r" b="b"/>
            <a:pathLst>
              <a:path w="1341985" h="405950">
                <a:moveTo>
                  <a:pt x="0" y="405951"/>
                </a:moveTo>
                <a:lnTo>
                  <a:pt x="1341985" y="405951"/>
                </a:lnTo>
                <a:lnTo>
                  <a:pt x="1341985" y="0"/>
                </a:lnTo>
                <a:lnTo>
                  <a:pt x="0" y="0"/>
                </a:lnTo>
                <a:lnTo>
                  <a:pt x="0" y="405951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0739186" flipV="1">
            <a:off x="7798530" y="7627400"/>
            <a:ext cx="1341985" cy="405950"/>
          </a:xfrm>
          <a:custGeom>
            <a:avLst/>
            <a:gdLst/>
            <a:ahLst/>
            <a:cxnLst/>
            <a:rect l="l" t="t" r="r" b="b"/>
            <a:pathLst>
              <a:path w="1341985" h="405950">
                <a:moveTo>
                  <a:pt x="0" y="405951"/>
                </a:moveTo>
                <a:lnTo>
                  <a:pt x="1341985" y="405951"/>
                </a:lnTo>
                <a:lnTo>
                  <a:pt x="1341985" y="0"/>
                </a:lnTo>
                <a:lnTo>
                  <a:pt x="0" y="0"/>
                </a:lnTo>
                <a:lnTo>
                  <a:pt x="0" y="405951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10739186" flipV="1">
            <a:off x="4278498" y="7539486"/>
            <a:ext cx="1341985" cy="405950"/>
          </a:xfrm>
          <a:custGeom>
            <a:avLst/>
            <a:gdLst/>
            <a:ahLst/>
            <a:cxnLst/>
            <a:rect l="l" t="t" r="r" b="b"/>
            <a:pathLst>
              <a:path w="1341985" h="405950">
                <a:moveTo>
                  <a:pt x="0" y="405951"/>
                </a:moveTo>
                <a:lnTo>
                  <a:pt x="1341985" y="405951"/>
                </a:lnTo>
                <a:lnTo>
                  <a:pt x="1341985" y="0"/>
                </a:lnTo>
                <a:lnTo>
                  <a:pt x="0" y="0"/>
                </a:lnTo>
                <a:lnTo>
                  <a:pt x="0" y="405951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5626427" flipV="1">
            <a:off x="16731734" y="5910888"/>
            <a:ext cx="1907777" cy="538947"/>
          </a:xfrm>
          <a:custGeom>
            <a:avLst/>
            <a:gdLst/>
            <a:ahLst/>
            <a:cxnLst/>
            <a:rect l="l" t="t" r="r" b="b"/>
            <a:pathLst>
              <a:path w="1907777" h="538947">
                <a:moveTo>
                  <a:pt x="0" y="538947"/>
                </a:moveTo>
                <a:lnTo>
                  <a:pt x="1907777" y="538947"/>
                </a:lnTo>
                <a:lnTo>
                  <a:pt x="1907777" y="0"/>
                </a:lnTo>
                <a:lnTo>
                  <a:pt x="0" y="0"/>
                </a:lnTo>
                <a:lnTo>
                  <a:pt x="0" y="538947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5420787" y="513290"/>
            <a:ext cx="8277369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 spc="70">
                <a:solidFill>
                  <a:srgbClr val="F3F4ED"/>
                </a:solidFill>
                <a:latin typeface="Playfair Display"/>
              </a:rPr>
              <a:t>Processo do Vinho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32335" y="4820700"/>
            <a:ext cx="2623198" cy="473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9"/>
              </a:lnSpc>
            </a:pPr>
            <a:r>
              <a:rPr lang="en-US" sz="3066" spc="214">
                <a:solidFill>
                  <a:srgbClr val="F3F4ED"/>
                </a:solidFill>
                <a:latin typeface="Raleway Bold"/>
              </a:rPr>
              <a:t>COLHEITA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365482" y="4774483"/>
            <a:ext cx="2863322" cy="739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3"/>
              </a:lnSpc>
            </a:pPr>
            <a:r>
              <a:rPr lang="en-US" sz="2411" spc="168">
                <a:solidFill>
                  <a:srgbClr val="F3F4ED"/>
                </a:solidFill>
                <a:latin typeface="Raleway Bold"/>
              </a:rPr>
              <a:t>DESENGACE E ESMAGAMENTO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624573" y="4963281"/>
            <a:ext cx="3244931" cy="422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8"/>
              </a:lnSpc>
            </a:pPr>
            <a:r>
              <a:rPr lang="en-US" sz="2732" spc="191" dirty="0">
                <a:solidFill>
                  <a:srgbClr val="F3F4ED"/>
                </a:solidFill>
                <a:latin typeface="Raleway Bold"/>
              </a:rPr>
              <a:t>FERMENTAÇÃO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00127" y="5071670"/>
            <a:ext cx="2746366" cy="422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8"/>
              </a:lnSpc>
            </a:pPr>
            <a:r>
              <a:rPr lang="en-US" sz="2732" spc="191">
                <a:solidFill>
                  <a:srgbClr val="F3F4ED"/>
                </a:solidFill>
                <a:latin typeface="Raleway Bold"/>
              </a:rPr>
              <a:t>PRENSAGEM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482934" y="9051910"/>
            <a:ext cx="2600669" cy="39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</a:pPr>
            <a:r>
              <a:rPr lang="en-US" sz="2580" spc="180">
                <a:solidFill>
                  <a:srgbClr val="F3F4ED"/>
                </a:solidFill>
                <a:latin typeface="Raleway Bold"/>
              </a:rPr>
              <a:t>TRANSFEGA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384935" y="9042385"/>
            <a:ext cx="3141630" cy="417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4"/>
              </a:lnSpc>
            </a:pPr>
            <a:r>
              <a:rPr lang="en-US" sz="2695" spc="188">
                <a:solidFill>
                  <a:srgbClr val="F3F4ED"/>
                </a:solidFill>
                <a:latin typeface="Raleway Bold"/>
              </a:rPr>
              <a:t>CLARIFICAÇÃO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797143" y="9045164"/>
            <a:ext cx="3805911" cy="41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0"/>
              </a:lnSpc>
            </a:pPr>
            <a:r>
              <a:rPr lang="en-US" sz="2659" spc="186">
                <a:solidFill>
                  <a:srgbClr val="F3F4ED"/>
                </a:solidFill>
                <a:latin typeface="Raleway Bold"/>
              </a:rPr>
              <a:t>ENGARRAFAMENTO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35279" y="9033825"/>
            <a:ext cx="3773906" cy="408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4"/>
              </a:lnSpc>
            </a:pPr>
            <a:r>
              <a:rPr lang="en-US" sz="2636" spc="184" dirty="0">
                <a:solidFill>
                  <a:srgbClr val="F3F4ED"/>
                </a:solidFill>
                <a:latin typeface="Raleway Bold"/>
              </a:rPr>
              <a:t>ENVELHECIMENTO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7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023578" y="1489408"/>
            <a:ext cx="2170560" cy="45705"/>
          </a:xfrm>
          <a:prstGeom prst="rect">
            <a:avLst/>
          </a:prstGeom>
          <a:solidFill>
            <a:srgbClr val="C1A480"/>
          </a:solidFill>
        </p:spPr>
      </p:sp>
      <p:grpSp>
        <p:nvGrpSpPr>
          <p:cNvPr id="3" name="Group 3"/>
          <p:cNvGrpSpPr/>
          <p:nvPr/>
        </p:nvGrpSpPr>
        <p:grpSpPr>
          <a:xfrm>
            <a:off x="717081" y="3172478"/>
            <a:ext cx="8227085" cy="6407449"/>
            <a:chOff x="0" y="0"/>
            <a:chExt cx="15177166" cy="118203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177165" cy="11820336"/>
            </a:xfrm>
            <a:custGeom>
              <a:avLst/>
              <a:gdLst/>
              <a:ahLst/>
              <a:cxnLst/>
              <a:rect l="l" t="t" r="r" b="b"/>
              <a:pathLst>
                <a:path w="15177165" h="11820336">
                  <a:moveTo>
                    <a:pt x="0" y="0"/>
                  </a:moveTo>
                  <a:lnTo>
                    <a:pt x="0" y="11820336"/>
                  </a:lnTo>
                  <a:lnTo>
                    <a:pt x="15177165" y="11820336"/>
                  </a:lnTo>
                  <a:lnTo>
                    <a:pt x="15177165" y="0"/>
                  </a:lnTo>
                  <a:lnTo>
                    <a:pt x="0" y="0"/>
                  </a:lnTo>
                  <a:close/>
                  <a:moveTo>
                    <a:pt x="15116206" y="11759376"/>
                  </a:moveTo>
                  <a:lnTo>
                    <a:pt x="59690" y="11759376"/>
                  </a:lnTo>
                  <a:lnTo>
                    <a:pt x="59690" y="59690"/>
                  </a:lnTo>
                  <a:lnTo>
                    <a:pt x="15116206" y="59690"/>
                  </a:lnTo>
                  <a:lnTo>
                    <a:pt x="15116206" y="11759376"/>
                  </a:lnTo>
                  <a:close/>
                </a:path>
              </a:pathLst>
            </a:custGeom>
            <a:solidFill>
              <a:srgbClr val="C1A48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2017625" y="3787310"/>
            <a:ext cx="1385653" cy="2650342"/>
          </a:xfrm>
          <a:custGeom>
            <a:avLst/>
            <a:gdLst/>
            <a:ahLst/>
            <a:cxnLst/>
            <a:rect l="l" t="t" r="r" b="b"/>
            <a:pathLst>
              <a:path w="1385653" h="2650342">
                <a:moveTo>
                  <a:pt x="0" y="0"/>
                </a:moveTo>
                <a:lnTo>
                  <a:pt x="1385653" y="0"/>
                </a:lnTo>
                <a:lnTo>
                  <a:pt x="1385653" y="2650342"/>
                </a:lnTo>
                <a:lnTo>
                  <a:pt x="0" y="26503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540" t="-8503" r="-7788" b="-7036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387508" y="3172478"/>
            <a:ext cx="8443981" cy="6392732"/>
            <a:chOff x="0" y="0"/>
            <a:chExt cx="15577292" cy="117931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577293" cy="11793186"/>
            </a:xfrm>
            <a:custGeom>
              <a:avLst/>
              <a:gdLst/>
              <a:ahLst/>
              <a:cxnLst/>
              <a:rect l="l" t="t" r="r" b="b"/>
              <a:pathLst>
                <a:path w="15577293" h="11793186">
                  <a:moveTo>
                    <a:pt x="0" y="0"/>
                  </a:moveTo>
                  <a:lnTo>
                    <a:pt x="0" y="11793186"/>
                  </a:lnTo>
                  <a:lnTo>
                    <a:pt x="15577293" y="11793186"/>
                  </a:lnTo>
                  <a:lnTo>
                    <a:pt x="15577293" y="0"/>
                  </a:lnTo>
                  <a:lnTo>
                    <a:pt x="0" y="0"/>
                  </a:lnTo>
                  <a:close/>
                  <a:moveTo>
                    <a:pt x="15516332" y="11732227"/>
                  </a:moveTo>
                  <a:lnTo>
                    <a:pt x="59690" y="11732227"/>
                  </a:lnTo>
                  <a:lnTo>
                    <a:pt x="59690" y="59690"/>
                  </a:lnTo>
                  <a:lnTo>
                    <a:pt x="15516332" y="59690"/>
                  </a:lnTo>
                  <a:lnTo>
                    <a:pt x="15516332" y="11732227"/>
                  </a:lnTo>
                  <a:close/>
                </a:path>
              </a:pathLst>
            </a:custGeom>
            <a:solidFill>
              <a:srgbClr val="C1A480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2051607" y="6783950"/>
            <a:ext cx="1541667" cy="2781260"/>
          </a:xfrm>
          <a:custGeom>
            <a:avLst/>
            <a:gdLst/>
            <a:ahLst/>
            <a:cxnLst/>
            <a:rect l="l" t="t" r="r" b="b"/>
            <a:pathLst>
              <a:path w="1541667" h="2781260">
                <a:moveTo>
                  <a:pt x="0" y="0"/>
                </a:moveTo>
                <a:lnTo>
                  <a:pt x="1541667" y="0"/>
                </a:lnTo>
                <a:lnTo>
                  <a:pt x="1541667" y="2781259"/>
                </a:lnTo>
                <a:lnTo>
                  <a:pt x="0" y="27812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97" t="-7944" r="-277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88563" y="3857795"/>
            <a:ext cx="834713" cy="2294743"/>
          </a:xfrm>
          <a:custGeom>
            <a:avLst/>
            <a:gdLst/>
            <a:ahLst/>
            <a:cxnLst/>
            <a:rect l="l" t="t" r="r" b="b"/>
            <a:pathLst>
              <a:path w="834713" h="2294743">
                <a:moveTo>
                  <a:pt x="0" y="0"/>
                </a:moveTo>
                <a:lnTo>
                  <a:pt x="834713" y="0"/>
                </a:lnTo>
                <a:lnTo>
                  <a:pt x="834713" y="2294743"/>
                </a:lnTo>
                <a:lnTo>
                  <a:pt x="0" y="22947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1575505" y="1829669"/>
            <a:ext cx="7376124" cy="1117992"/>
          </a:xfrm>
          <a:prstGeom prst="rect">
            <a:avLst/>
          </a:prstGeom>
          <a:solidFill>
            <a:srgbClr val="C1A480">
              <a:alpha val="89804"/>
            </a:srgbClr>
          </a:solidFill>
        </p:spPr>
      </p:sp>
      <p:sp>
        <p:nvSpPr>
          <p:cNvPr id="11" name="AutoShape 11"/>
          <p:cNvSpPr/>
          <p:nvPr/>
        </p:nvSpPr>
        <p:spPr>
          <a:xfrm>
            <a:off x="9296899" y="1829669"/>
            <a:ext cx="7962401" cy="1117992"/>
          </a:xfrm>
          <a:prstGeom prst="rect">
            <a:avLst/>
          </a:prstGeom>
          <a:solidFill>
            <a:srgbClr val="C1A480">
              <a:alpha val="89804"/>
            </a:srgbClr>
          </a:solidFill>
        </p:spPr>
      </p:sp>
      <p:sp>
        <p:nvSpPr>
          <p:cNvPr id="12" name="Freeform 12"/>
          <p:cNvSpPr/>
          <p:nvPr/>
        </p:nvSpPr>
        <p:spPr>
          <a:xfrm rot="-10800000">
            <a:off x="1028700" y="7082379"/>
            <a:ext cx="794576" cy="2184402"/>
          </a:xfrm>
          <a:custGeom>
            <a:avLst/>
            <a:gdLst/>
            <a:ahLst/>
            <a:cxnLst/>
            <a:rect l="l" t="t" r="r" b="b"/>
            <a:pathLst>
              <a:path w="794576" h="2184402">
                <a:moveTo>
                  <a:pt x="0" y="0"/>
                </a:moveTo>
                <a:lnTo>
                  <a:pt x="794576" y="0"/>
                </a:lnTo>
                <a:lnTo>
                  <a:pt x="794576" y="2184401"/>
                </a:lnTo>
                <a:lnTo>
                  <a:pt x="0" y="21844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0800000">
            <a:off x="11308393" y="6979512"/>
            <a:ext cx="763618" cy="2099294"/>
          </a:xfrm>
          <a:custGeom>
            <a:avLst/>
            <a:gdLst/>
            <a:ahLst/>
            <a:cxnLst/>
            <a:rect l="l" t="t" r="r" b="b"/>
            <a:pathLst>
              <a:path w="763618" h="2099294">
                <a:moveTo>
                  <a:pt x="0" y="0"/>
                </a:moveTo>
                <a:lnTo>
                  <a:pt x="763618" y="0"/>
                </a:lnTo>
                <a:lnTo>
                  <a:pt x="763618" y="2099294"/>
                </a:lnTo>
                <a:lnTo>
                  <a:pt x="0" y="2099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308393" y="3585690"/>
            <a:ext cx="834713" cy="2294743"/>
          </a:xfrm>
          <a:custGeom>
            <a:avLst/>
            <a:gdLst/>
            <a:ahLst/>
            <a:cxnLst/>
            <a:rect l="l" t="t" r="r" b="b"/>
            <a:pathLst>
              <a:path w="834713" h="2294743">
                <a:moveTo>
                  <a:pt x="0" y="0"/>
                </a:moveTo>
                <a:lnTo>
                  <a:pt x="834713" y="0"/>
                </a:lnTo>
                <a:lnTo>
                  <a:pt x="834713" y="2294743"/>
                </a:lnTo>
                <a:lnTo>
                  <a:pt x="0" y="22947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822868" y="3998579"/>
            <a:ext cx="1373992" cy="2013175"/>
          </a:xfrm>
          <a:custGeom>
            <a:avLst/>
            <a:gdLst/>
            <a:ahLst/>
            <a:cxnLst/>
            <a:rect l="l" t="t" r="r" b="b"/>
            <a:pathLst>
              <a:path w="1373992" h="2013175">
                <a:moveTo>
                  <a:pt x="0" y="0"/>
                </a:moveTo>
                <a:lnTo>
                  <a:pt x="1373992" y="0"/>
                </a:lnTo>
                <a:lnTo>
                  <a:pt x="1373992" y="2013175"/>
                </a:lnTo>
                <a:lnTo>
                  <a:pt x="0" y="20131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822868" y="7082379"/>
            <a:ext cx="1253083" cy="1793322"/>
          </a:xfrm>
          <a:custGeom>
            <a:avLst/>
            <a:gdLst/>
            <a:ahLst/>
            <a:cxnLst/>
            <a:rect l="l" t="t" r="r" b="b"/>
            <a:pathLst>
              <a:path w="1253083" h="1793322">
                <a:moveTo>
                  <a:pt x="0" y="0"/>
                </a:moveTo>
                <a:lnTo>
                  <a:pt x="1253083" y="0"/>
                </a:lnTo>
                <a:lnTo>
                  <a:pt x="1253083" y="1793321"/>
                </a:lnTo>
                <a:lnTo>
                  <a:pt x="0" y="17933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6987606" y="301441"/>
            <a:ext cx="4209254" cy="1066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 spc="70">
                <a:solidFill>
                  <a:srgbClr val="F3F4ED"/>
                </a:solidFill>
                <a:latin typeface="Playfair Display Bold"/>
              </a:rPr>
              <a:t> Contexto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085663" y="4241342"/>
            <a:ext cx="4253122" cy="1860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5548" lvl="1" indent="-227774">
              <a:lnSpc>
                <a:spcPts val="2953"/>
              </a:lnSpc>
              <a:buFont typeface="Arial"/>
              <a:buChar char="•"/>
            </a:pPr>
            <a:r>
              <a:rPr lang="en-US" sz="2109" spc="21" dirty="0" err="1">
                <a:solidFill>
                  <a:srgbClr val="F3F4ED"/>
                </a:solidFill>
                <a:latin typeface="Raleway"/>
              </a:rPr>
              <a:t>Envelhecimento</a:t>
            </a:r>
            <a:r>
              <a:rPr lang="en-US" sz="2109" spc="21" dirty="0">
                <a:solidFill>
                  <a:srgbClr val="F3F4ED"/>
                </a:solidFill>
                <a:latin typeface="Raleway"/>
              </a:rPr>
              <a:t> </a:t>
            </a:r>
            <a:r>
              <a:rPr lang="en-US" sz="2109" spc="21" dirty="0" err="1">
                <a:solidFill>
                  <a:srgbClr val="F3F4ED"/>
                </a:solidFill>
                <a:latin typeface="Raleway"/>
              </a:rPr>
              <a:t>acelerado</a:t>
            </a:r>
            <a:r>
              <a:rPr lang="en-US" sz="2109" spc="21" dirty="0">
                <a:solidFill>
                  <a:srgbClr val="F3F4ED"/>
                </a:solidFill>
                <a:latin typeface="Raleway"/>
              </a:rPr>
              <a:t> = </a:t>
            </a:r>
            <a:r>
              <a:rPr lang="en-US" sz="2109" spc="21" dirty="0" err="1">
                <a:solidFill>
                  <a:srgbClr val="F3F4ED"/>
                </a:solidFill>
                <a:latin typeface="Raleway"/>
              </a:rPr>
              <a:t>sabor</a:t>
            </a:r>
            <a:r>
              <a:rPr lang="en-US" sz="2109" spc="21" dirty="0">
                <a:solidFill>
                  <a:srgbClr val="F3F4ED"/>
                </a:solidFill>
                <a:latin typeface="Raleway"/>
              </a:rPr>
              <a:t> </a:t>
            </a:r>
            <a:r>
              <a:rPr lang="en-US" sz="2109" spc="21" dirty="0" err="1">
                <a:solidFill>
                  <a:srgbClr val="F3F4ED"/>
                </a:solidFill>
                <a:latin typeface="Raleway"/>
              </a:rPr>
              <a:t>indesejado</a:t>
            </a:r>
            <a:endParaRPr lang="en-US" sz="2109" spc="21" dirty="0">
              <a:solidFill>
                <a:srgbClr val="F3F4ED"/>
              </a:solidFill>
              <a:latin typeface="Raleway"/>
            </a:endParaRPr>
          </a:p>
          <a:p>
            <a:pPr marL="455548" lvl="1" indent="-227774">
              <a:lnSpc>
                <a:spcPts val="2953"/>
              </a:lnSpc>
              <a:buFont typeface="Arial"/>
              <a:buChar char="•"/>
            </a:pPr>
            <a:r>
              <a:rPr lang="en-US" sz="2109" spc="21" dirty="0" err="1">
                <a:solidFill>
                  <a:srgbClr val="F3F4ED"/>
                </a:solidFill>
                <a:latin typeface="Raleway"/>
              </a:rPr>
              <a:t>Evaporação</a:t>
            </a:r>
            <a:r>
              <a:rPr lang="en-US" sz="2109" spc="21" dirty="0">
                <a:solidFill>
                  <a:srgbClr val="F3F4ED"/>
                </a:solidFill>
                <a:latin typeface="Raleway"/>
              </a:rPr>
              <a:t> </a:t>
            </a:r>
            <a:r>
              <a:rPr lang="en-US" sz="2109" spc="21" dirty="0" err="1">
                <a:solidFill>
                  <a:srgbClr val="F3F4ED"/>
                </a:solidFill>
                <a:latin typeface="Raleway"/>
              </a:rPr>
              <a:t>excessiva</a:t>
            </a:r>
            <a:r>
              <a:rPr lang="en-US" sz="2109" spc="21" dirty="0">
                <a:solidFill>
                  <a:srgbClr val="F3F4ED"/>
                </a:solidFill>
                <a:latin typeface="Raleway"/>
              </a:rPr>
              <a:t> do vinho dos </a:t>
            </a:r>
            <a:r>
              <a:rPr lang="en-US" sz="2109" spc="21" dirty="0" err="1">
                <a:solidFill>
                  <a:srgbClr val="F3F4ED"/>
                </a:solidFill>
                <a:latin typeface="Raleway"/>
              </a:rPr>
              <a:t>barris</a:t>
            </a:r>
            <a:endParaRPr lang="en-US" sz="2109" spc="21" dirty="0">
              <a:solidFill>
                <a:srgbClr val="F3F4ED"/>
              </a:solidFill>
              <a:latin typeface="Raleway"/>
            </a:endParaRPr>
          </a:p>
          <a:p>
            <a:pPr marL="455548" lvl="1" indent="-227774">
              <a:lnSpc>
                <a:spcPts val="2953"/>
              </a:lnSpc>
              <a:buFont typeface="Arial"/>
              <a:buChar char="•"/>
            </a:pPr>
            <a:r>
              <a:rPr lang="en-US" sz="2109" spc="21" dirty="0" err="1">
                <a:solidFill>
                  <a:srgbClr val="F3F4ED"/>
                </a:solidFill>
                <a:latin typeface="Raleway"/>
              </a:rPr>
              <a:t>Oxidação</a:t>
            </a:r>
            <a:endParaRPr lang="en-US" sz="2109" spc="21" dirty="0">
              <a:solidFill>
                <a:srgbClr val="F3F4ED"/>
              </a:solidFill>
              <a:latin typeface="Raleway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258565" y="7726026"/>
            <a:ext cx="4177377" cy="1098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2623" lvl="1" indent="-231311">
              <a:lnSpc>
                <a:spcPts val="2999"/>
              </a:lnSpc>
              <a:buFont typeface="Arial"/>
              <a:buChar char="•"/>
            </a:pPr>
            <a:r>
              <a:rPr lang="en-US" sz="2142" spc="21" dirty="0">
                <a:solidFill>
                  <a:srgbClr val="F3F4ED"/>
                </a:solidFill>
                <a:latin typeface="Raleway"/>
              </a:rPr>
              <a:t>Madeira do </a:t>
            </a:r>
            <a:r>
              <a:rPr lang="en-US" sz="2142" spc="21" dirty="0" err="1">
                <a:solidFill>
                  <a:srgbClr val="F3F4ED"/>
                </a:solidFill>
                <a:latin typeface="Raleway"/>
              </a:rPr>
              <a:t>barril</a:t>
            </a:r>
            <a:r>
              <a:rPr lang="en-US" sz="2142" spc="21" dirty="0">
                <a:solidFill>
                  <a:srgbClr val="F3F4ED"/>
                </a:solidFill>
                <a:latin typeface="Raleway"/>
              </a:rPr>
              <a:t> </a:t>
            </a:r>
            <a:r>
              <a:rPr lang="en-US" sz="2142" spc="21" dirty="0" err="1">
                <a:solidFill>
                  <a:srgbClr val="F3F4ED"/>
                </a:solidFill>
                <a:latin typeface="Raleway"/>
              </a:rPr>
              <a:t>ressecada</a:t>
            </a:r>
            <a:endParaRPr lang="en-US" sz="2142" spc="21" dirty="0">
              <a:solidFill>
                <a:srgbClr val="F3F4ED"/>
              </a:solidFill>
              <a:latin typeface="Raleway"/>
            </a:endParaRPr>
          </a:p>
          <a:p>
            <a:pPr marL="462623" lvl="1" indent="-231311">
              <a:lnSpc>
                <a:spcPts val="2999"/>
              </a:lnSpc>
              <a:buFont typeface="Arial"/>
              <a:buChar char="•"/>
            </a:pPr>
            <a:r>
              <a:rPr lang="en-US" sz="2142" spc="21" dirty="0" err="1">
                <a:solidFill>
                  <a:srgbClr val="F3F4ED"/>
                </a:solidFill>
                <a:latin typeface="Raleway"/>
              </a:rPr>
              <a:t>Evaporação</a:t>
            </a:r>
            <a:r>
              <a:rPr lang="en-US" sz="2142" spc="21" dirty="0">
                <a:solidFill>
                  <a:srgbClr val="F3F4ED"/>
                </a:solidFill>
                <a:latin typeface="Raleway"/>
              </a:rPr>
              <a:t> do vinho</a:t>
            </a:r>
          </a:p>
          <a:p>
            <a:pPr marL="462623" lvl="1" indent="-231311">
              <a:lnSpc>
                <a:spcPts val="2999"/>
              </a:lnSpc>
              <a:buFont typeface="Arial"/>
              <a:buChar char="•"/>
            </a:pPr>
            <a:r>
              <a:rPr lang="en-US" sz="2142" spc="21" dirty="0" err="1">
                <a:solidFill>
                  <a:srgbClr val="F3F4ED"/>
                </a:solidFill>
                <a:latin typeface="Raleway"/>
              </a:rPr>
              <a:t>Mofo</a:t>
            </a:r>
            <a:r>
              <a:rPr lang="en-US" sz="2142" spc="21" dirty="0">
                <a:solidFill>
                  <a:srgbClr val="F3F4ED"/>
                </a:solidFill>
                <a:latin typeface="Raleway"/>
              </a:rPr>
              <a:t> e </a:t>
            </a:r>
            <a:r>
              <a:rPr lang="en-US" sz="2142" spc="21" dirty="0" err="1">
                <a:solidFill>
                  <a:srgbClr val="F3F4ED"/>
                </a:solidFill>
                <a:latin typeface="Raleway"/>
              </a:rPr>
              <a:t>fungos</a:t>
            </a:r>
            <a:r>
              <a:rPr lang="en-US" sz="2142" spc="21" dirty="0">
                <a:solidFill>
                  <a:srgbClr val="F3F4ED"/>
                </a:solidFill>
                <a:latin typeface="Raleway"/>
              </a:rPr>
              <a:t>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681825" y="4241342"/>
            <a:ext cx="5116363" cy="1489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6586" lvl="1" indent="-228293">
              <a:lnSpc>
                <a:spcPts val="2960"/>
              </a:lnSpc>
              <a:buFont typeface="Arial"/>
              <a:buChar char="•"/>
            </a:pPr>
            <a:r>
              <a:rPr lang="en-US" sz="2114" spc="21">
                <a:solidFill>
                  <a:srgbClr val="F3F4ED"/>
                </a:solidFill>
                <a:latin typeface="Raleway"/>
              </a:rPr>
              <a:t>Inchaço e vazamento</a:t>
            </a:r>
          </a:p>
          <a:p>
            <a:pPr marL="456586" lvl="1" indent="-228293">
              <a:lnSpc>
                <a:spcPts val="2960"/>
              </a:lnSpc>
              <a:buFont typeface="Arial"/>
              <a:buChar char="•"/>
            </a:pPr>
            <a:r>
              <a:rPr lang="en-US" sz="2114" spc="21">
                <a:solidFill>
                  <a:srgbClr val="F3F4ED"/>
                </a:solidFill>
                <a:latin typeface="Raleway"/>
              </a:rPr>
              <a:t>Degradação do barril</a:t>
            </a:r>
          </a:p>
          <a:p>
            <a:pPr marL="456586" lvl="1" indent="-228293">
              <a:lnSpc>
                <a:spcPts val="2960"/>
              </a:lnSpc>
              <a:buFont typeface="Arial"/>
              <a:buChar char="•"/>
            </a:pPr>
            <a:r>
              <a:rPr lang="en-US" sz="2114" spc="21">
                <a:solidFill>
                  <a:srgbClr val="F3F4ED"/>
                </a:solidFill>
                <a:latin typeface="Raleway"/>
              </a:rPr>
              <a:t>Sabores indesejados</a:t>
            </a:r>
          </a:p>
          <a:p>
            <a:pPr marL="456586" lvl="1" indent="-228293">
              <a:lnSpc>
                <a:spcPts val="2960"/>
              </a:lnSpc>
              <a:buFont typeface="Arial"/>
              <a:buChar char="•"/>
            </a:pPr>
            <a:r>
              <a:rPr lang="en-US" sz="2114" spc="21">
                <a:solidFill>
                  <a:srgbClr val="F3F4ED"/>
                </a:solidFill>
                <a:latin typeface="Raleway"/>
              </a:rPr>
              <a:t>Crescimento de fungos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593778" y="3528540"/>
            <a:ext cx="4869250" cy="460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8"/>
              </a:lnSpc>
            </a:pPr>
            <a:r>
              <a:rPr lang="en-US" sz="2691" spc="26">
                <a:solidFill>
                  <a:srgbClr val="F3F4ED"/>
                </a:solidFill>
                <a:latin typeface="Raleway Bold"/>
              </a:rPr>
              <a:t>Temperatura elevada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615145" y="6643748"/>
            <a:ext cx="4847883" cy="438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571" spc="25">
                <a:solidFill>
                  <a:srgbClr val="F3F4ED"/>
                </a:solidFill>
                <a:latin typeface="Raleway Bold"/>
              </a:rPr>
              <a:t>Temperatura muito baixa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578669" y="3528540"/>
            <a:ext cx="4994964" cy="460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8"/>
              </a:lnSpc>
            </a:pPr>
            <a:r>
              <a:rPr lang="en-US" sz="2691" spc="26">
                <a:solidFill>
                  <a:srgbClr val="F3F4ED"/>
                </a:solidFill>
                <a:latin typeface="Raleway Bold"/>
              </a:rPr>
              <a:t>Umidade elevada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99712" y="1874078"/>
            <a:ext cx="7127709" cy="129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3"/>
              </a:lnSpc>
            </a:pPr>
            <a:r>
              <a:rPr lang="en-US" sz="2445" spc="24" dirty="0">
                <a:solidFill>
                  <a:srgbClr val="F3F4ED"/>
                </a:solidFill>
                <a:latin typeface="Raleway"/>
              </a:rPr>
              <a:t> As </a:t>
            </a:r>
            <a:r>
              <a:rPr lang="en-US" sz="2445" spc="24" dirty="0" err="1">
                <a:solidFill>
                  <a:srgbClr val="F3F4ED"/>
                </a:solidFill>
                <a:latin typeface="Raleway"/>
              </a:rPr>
              <a:t>faixas</a:t>
            </a:r>
            <a:r>
              <a:rPr lang="en-US" sz="2445" spc="24" dirty="0">
                <a:solidFill>
                  <a:srgbClr val="F3F4ED"/>
                </a:solidFill>
                <a:latin typeface="Raleway"/>
              </a:rPr>
              <a:t> de</a:t>
            </a:r>
            <a:r>
              <a:rPr lang="en-US" sz="2445" spc="24" dirty="0">
                <a:solidFill>
                  <a:srgbClr val="F3F4ED"/>
                </a:solidFill>
                <a:latin typeface="Raleway Bold"/>
              </a:rPr>
              <a:t> </a:t>
            </a:r>
            <a:r>
              <a:rPr lang="en-US" sz="2445" spc="24" dirty="0" err="1">
                <a:solidFill>
                  <a:srgbClr val="F3F4ED"/>
                </a:solidFill>
                <a:latin typeface="Raleway Bold"/>
              </a:rPr>
              <a:t>temperatura</a:t>
            </a:r>
            <a:r>
              <a:rPr lang="en-US" sz="2445" spc="24" dirty="0">
                <a:solidFill>
                  <a:srgbClr val="F3F4ED"/>
                </a:solidFill>
                <a:latin typeface="Raleway Bold"/>
              </a:rPr>
              <a:t> </a:t>
            </a:r>
            <a:r>
              <a:rPr lang="en-US" sz="2445" spc="24" dirty="0" err="1">
                <a:solidFill>
                  <a:srgbClr val="F3F4ED"/>
                </a:solidFill>
                <a:latin typeface="Raleway Bold"/>
              </a:rPr>
              <a:t>ideais</a:t>
            </a:r>
            <a:r>
              <a:rPr lang="en-US" sz="2445" spc="24" dirty="0">
                <a:solidFill>
                  <a:srgbClr val="F3F4ED"/>
                </a:solidFill>
                <a:latin typeface="Raleway"/>
              </a:rPr>
              <a:t> para </a:t>
            </a:r>
            <a:r>
              <a:rPr lang="en-US" sz="2445" spc="24" dirty="0" err="1">
                <a:solidFill>
                  <a:srgbClr val="F3F4ED"/>
                </a:solidFill>
                <a:latin typeface="Raleway"/>
              </a:rPr>
              <a:t>diferentes</a:t>
            </a:r>
            <a:r>
              <a:rPr lang="en-US" sz="2445" spc="24" dirty="0">
                <a:solidFill>
                  <a:srgbClr val="F3F4ED"/>
                </a:solidFill>
                <a:latin typeface="Raleway"/>
              </a:rPr>
              <a:t> </a:t>
            </a:r>
            <a:r>
              <a:rPr lang="en-US" sz="2445" spc="24" dirty="0" err="1">
                <a:solidFill>
                  <a:srgbClr val="F3F4ED"/>
                </a:solidFill>
                <a:latin typeface="Raleway"/>
              </a:rPr>
              <a:t>tipos</a:t>
            </a:r>
            <a:r>
              <a:rPr lang="en-US" sz="2445" spc="24" dirty="0">
                <a:solidFill>
                  <a:srgbClr val="F3F4ED"/>
                </a:solidFill>
                <a:latin typeface="Raleway"/>
              </a:rPr>
              <a:t> de vinho </a:t>
            </a:r>
            <a:r>
              <a:rPr lang="en-US" sz="2445" spc="24" dirty="0" err="1">
                <a:solidFill>
                  <a:srgbClr val="F3F4ED"/>
                </a:solidFill>
                <a:latin typeface="Raleway"/>
              </a:rPr>
              <a:t>variam</a:t>
            </a:r>
            <a:r>
              <a:rPr lang="en-US" sz="2445" spc="24" dirty="0">
                <a:solidFill>
                  <a:srgbClr val="F3F4ED"/>
                </a:solidFill>
                <a:latin typeface="Raleway"/>
              </a:rPr>
              <a:t> </a:t>
            </a:r>
            <a:r>
              <a:rPr lang="en-US" sz="2445" spc="24" dirty="0" err="1">
                <a:solidFill>
                  <a:srgbClr val="F3F4ED"/>
                </a:solidFill>
                <a:latin typeface="Raleway"/>
              </a:rPr>
              <a:t>em</a:t>
            </a:r>
            <a:r>
              <a:rPr lang="en-US" sz="2445" spc="24" dirty="0">
                <a:solidFill>
                  <a:srgbClr val="F3F4ED"/>
                </a:solidFill>
                <a:latin typeface="Raleway"/>
              </a:rPr>
              <a:t> </a:t>
            </a:r>
            <a:r>
              <a:rPr lang="en-US" sz="2445" spc="24" dirty="0">
                <a:solidFill>
                  <a:srgbClr val="F3F4ED"/>
                </a:solidFill>
                <a:latin typeface="Raleway Bold"/>
              </a:rPr>
              <a:t>12°C e 18°C</a:t>
            </a:r>
            <a:r>
              <a:rPr lang="en-US" sz="2445" spc="24" dirty="0">
                <a:solidFill>
                  <a:srgbClr val="F3F4ED"/>
                </a:solidFill>
                <a:latin typeface="Raleway"/>
              </a:rPr>
              <a:t>.</a:t>
            </a:r>
          </a:p>
          <a:p>
            <a:pPr algn="ctr">
              <a:lnSpc>
                <a:spcPts val="3423"/>
              </a:lnSpc>
            </a:pPr>
            <a:endParaRPr lang="en-US" sz="2445" spc="24" dirty="0">
              <a:solidFill>
                <a:srgbClr val="F3F4ED"/>
              </a:solidFill>
              <a:latin typeface="Raleway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550565" y="1942472"/>
            <a:ext cx="7455069" cy="835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6"/>
              </a:lnSpc>
            </a:pPr>
            <a:r>
              <a:rPr lang="en-US" sz="2361" spc="23">
                <a:solidFill>
                  <a:srgbClr val="F3F4ED"/>
                </a:solidFill>
                <a:latin typeface="Raleway"/>
              </a:rPr>
              <a:t>Para manter a </a:t>
            </a:r>
            <a:r>
              <a:rPr lang="en-US" sz="2361" spc="23">
                <a:solidFill>
                  <a:srgbClr val="F3F4ED"/>
                </a:solidFill>
                <a:latin typeface="Raleway Bold"/>
              </a:rPr>
              <a:t>umidade ideal</a:t>
            </a:r>
            <a:r>
              <a:rPr lang="en-US" sz="2361" spc="23">
                <a:solidFill>
                  <a:srgbClr val="F3F4ED"/>
                </a:solidFill>
                <a:latin typeface="Raleway"/>
              </a:rPr>
              <a:t> é necessário em torno de</a:t>
            </a:r>
            <a:r>
              <a:rPr lang="en-US" sz="2361" spc="23">
                <a:solidFill>
                  <a:srgbClr val="F3F4ED"/>
                </a:solidFill>
                <a:latin typeface="Raleway Bold"/>
              </a:rPr>
              <a:t> 70 e 80%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841428" y="7334791"/>
            <a:ext cx="4741592" cy="1489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6586" lvl="1" indent="-228293">
              <a:lnSpc>
                <a:spcPts val="2960"/>
              </a:lnSpc>
              <a:buFont typeface="Arial"/>
              <a:buChar char="•"/>
            </a:pPr>
            <a:r>
              <a:rPr lang="en-US" sz="2114" spc="21">
                <a:solidFill>
                  <a:srgbClr val="F3F4ED"/>
                </a:solidFill>
                <a:latin typeface="Raleway"/>
              </a:rPr>
              <a:t>Vinhos com envelhecimento mais lento</a:t>
            </a:r>
          </a:p>
          <a:p>
            <a:pPr marL="456586" lvl="1" indent="-228293">
              <a:lnSpc>
                <a:spcPts val="2960"/>
              </a:lnSpc>
              <a:buFont typeface="Arial"/>
              <a:buChar char="•"/>
            </a:pPr>
            <a:r>
              <a:rPr lang="en-US" sz="2114" spc="21">
                <a:solidFill>
                  <a:srgbClr val="F3F4ED"/>
                </a:solidFill>
                <a:latin typeface="Raleway"/>
              </a:rPr>
              <a:t>Contração da madeira</a:t>
            </a:r>
          </a:p>
          <a:p>
            <a:pPr marL="456586" lvl="1" indent="-228293">
              <a:lnSpc>
                <a:spcPts val="2960"/>
              </a:lnSpc>
              <a:buFont typeface="Arial"/>
              <a:buChar char="•"/>
            </a:pPr>
            <a:r>
              <a:rPr lang="en-US" sz="2114" spc="21">
                <a:solidFill>
                  <a:srgbClr val="F3F4ED"/>
                </a:solidFill>
                <a:latin typeface="Raleway"/>
              </a:rPr>
              <a:t>Redução da atividade microbiana: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725750" y="6736325"/>
            <a:ext cx="4847883" cy="43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571" spc="25">
                <a:solidFill>
                  <a:srgbClr val="F3F4ED"/>
                </a:solidFill>
                <a:latin typeface="Raleway Bold"/>
              </a:rPr>
              <a:t>Umidade muito baixa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35673" y="290519"/>
            <a:ext cx="13151334" cy="86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4"/>
              </a:lnSpc>
            </a:pPr>
            <a:r>
              <a:rPr lang="en-US" sz="5753" spc="57">
                <a:solidFill>
                  <a:srgbClr val="F3F4ED"/>
                </a:solidFill>
                <a:latin typeface="Playfair Display"/>
              </a:rPr>
              <a:t>Diagrama de Negócio (problema)</a:t>
            </a:r>
          </a:p>
        </p:txBody>
      </p:sp>
      <p:sp>
        <p:nvSpPr>
          <p:cNvPr id="4" name="AutoShape 4"/>
          <p:cNvSpPr/>
          <p:nvPr/>
        </p:nvSpPr>
        <p:spPr>
          <a:xfrm>
            <a:off x="8170993" y="1466901"/>
            <a:ext cx="1784102" cy="37567"/>
          </a:xfrm>
          <a:prstGeom prst="rect">
            <a:avLst/>
          </a:prstGeom>
          <a:solidFill>
            <a:srgbClr val="C1A480"/>
          </a:solidFill>
        </p:spPr>
      </p:sp>
      <p:sp>
        <p:nvSpPr>
          <p:cNvPr id="5" name="AutoShape 5"/>
          <p:cNvSpPr/>
          <p:nvPr/>
        </p:nvSpPr>
        <p:spPr>
          <a:xfrm>
            <a:off x="1028700" y="6133023"/>
            <a:ext cx="5142589" cy="3712569"/>
          </a:xfrm>
          <a:prstGeom prst="rect">
            <a:avLst/>
          </a:prstGeom>
          <a:solidFill>
            <a:srgbClr val="151715">
              <a:alpha val="64706"/>
            </a:srgbClr>
          </a:solidFill>
        </p:spPr>
      </p:sp>
      <p:sp>
        <p:nvSpPr>
          <p:cNvPr id="6" name="AutoShape 6"/>
          <p:cNvSpPr/>
          <p:nvPr/>
        </p:nvSpPr>
        <p:spPr>
          <a:xfrm>
            <a:off x="6572706" y="6133023"/>
            <a:ext cx="5142589" cy="3712569"/>
          </a:xfrm>
          <a:prstGeom prst="rect">
            <a:avLst/>
          </a:prstGeom>
          <a:solidFill>
            <a:srgbClr val="151715">
              <a:alpha val="70980"/>
            </a:srgbClr>
          </a:solidFill>
        </p:spPr>
      </p:sp>
      <p:sp>
        <p:nvSpPr>
          <p:cNvPr id="7" name="AutoShape 7"/>
          <p:cNvSpPr/>
          <p:nvPr/>
        </p:nvSpPr>
        <p:spPr>
          <a:xfrm>
            <a:off x="12116711" y="1916036"/>
            <a:ext cx="5142589" cy="3905846"/>
          </a:xfrm>
          <a:prstGeom prst="rect">
            <a:avLst/>
          </a:prstGeom>
          <a:solidFill>
            <a:srgbClr val="151715">
              <a:alpha val="57647"/>
            </a:srgbClr>
          </a:solidFill>
        </p:spPr>
      </p:sp>
      <p:sp>
        <p:nvSpPr>
          <p:cNvPr id="8" name="AutoShape 8"/>
          <p:cNvSpPr/>
          <p:nvPr/>
        </p:nvSpPr>
        <p:spPr>
          <a:xfrm>
            <a:off x="12116711" y="6133023"/>
            <a:ext cx="5142589" cy="3712569"/>
          </a:xfrm>
          <a:prstGeom prst="rect">
            <a:avLst/>
          </a:prstGeom>
          <a:solidFill>
            <a:srgbClr val="151715">
              <a:alpha val="56863"/>
            </a:srgbClr>
          </a:solidFill>
        </p:spPr>
      </p:sp>
      <p:sp>
        <p:nvSpPr>
          <p:cNvPr id="9" name="Freeform 9"/>
          <p:cNvSpPr/>
          <p:nvPr/>
        </p:nvSpPr>
        <p:spPr>
          <a:xfrm>
            <a:off x="13756018" y="2505846"/>
            <a:ext cx="1863975" cy="1833685"/>
          </a:xfrm>
          <a:custGeom>
            <a:avLst/>
            <a:gdLst/>
            <a:ahLst/>
            <a:cxnLst/>
            <a:rect l="l" t="t" r="r" b="b"/>
            <a:pathLst>
              <a:path w="1863975" h="1833685">
                <a:moveTo>
                  <a:pt x="0" y="0"/>
                </a:moveTo>
                <a:lnTo>
                  <a:pt x="1863975" y="0"/>
                </a:lnTo>
                <a:lnTo>
                  <a:pt x="1863975" y="1833685"/>
                </a:lnTo>
                <a:lnTo>
                  <a:pt x="0" y="1833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161381" y="6500044"/>
            <a:ext cx="526625" cy="2160511"/>
          </a:xfrm>
          <a:custGeom>
            <a:avLst/>
            <a:gdLst/>
            <a:ahLst/>
            <a:cxnLst/>
            <a:rect l="l" t="t" r="r" b="b"/>
            <a:pathLst>
              <a:path w="526625" h="2160511">
                <a:moveTo>
                  <a:pt x="0" y="0"/>
                </a:moveTo>
                <a:lnTo>
                  <a:pt x="526625" y="0"/>
                </a:lnTo>
                <a:lnTo>
                  <a:pt x="526625" y="2160511"/>
                </a:lnTo>
                <a:lnTo>
                  <a:pt x="0" y="21605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947621" y="6694807"/>
            <a:ext cx="672372" cy="1848446"/>
          </a:xfrm>
          <a:custGeom>
            <a:avLst/>
            <a:gdLst/>
            <a:ahLst/>
            <a:cxnLst/>
            <a:rect l="l" t="t" r="r" b="b"/>
            <a:pathLst>
              <a:path w="672372" h="1848446">
                <a:moveTo>
                  <a:pt x="0" y="0"/>
                </a:moveTo>
                <a:lnTo>
                  <a:pt x="672372" y="0"/>
                </a:lnTo>
                <a:lnTo>
                  <a:pt x="672372" y="1848445"/>
                </a:lnTo>
                <a:lnTo>
                  <a:pt x="0" y="18484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170993" y="6384944"/>
            <a:ext cx="1946014" cy="2070227"/>
          </a:xfrm>
          <a:custGeom>
            <a:avLst/>
            <a:gdLst/>
            <a:ahLst/>
            <a:cxnLst/>
            <a:rect l="l" t="t" r="r" b="b"/>
            <a:pathLst>
              <a:path w="1946014" h="2070227">
                <a:moveTo>
                  <a:pt x="0" y="0"/>
                </a:moveTo>
                <a:lnTo>
                  <a:pt x="1946014" y="0"/>
                </a:lnTo>
                <a:lnTo>
                  <a:pt x="1946014" y="2070227"/>
                </a:lnTo>
                <a:lnTo>
                  <a:pt x="0" y="207022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584341" y="6694807"/>
            <a:ext cx="1450502" cy="1450502"/>
          </a:xfrm>
          <a:custGeom>
            <a:avLst/>
            <a:gdLst/>
            <a:ahLst/>
            <a:cxnLst/>
            <a:rect l="l" t="t" r="r" b="b"/>
            <a:pathLst>
              <a:path w="1450502" h="1450502">
                <a:moveTo>
                  <a:pt x="0" y="0"/>
                </a:moveTo>
                <a:lnTo>
                  <a:pt x="1450502" y="0"/>
                </a:lnTo>
                <a:lnTo>
                  <a:pt x="1450502" y="1450501"/>
                </a:lnTo>
                <a:lnTo>
                  <a:pt x="0" y="14505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617455" y="6502248"/>
            <a:ext cx="1918747" cy="1952923"/>
          </a:xfrm>
          <a:custGeom>
            <a:avLst/>
            <a:gdLst/>
            <a:ahLst/>
            <a:cxnLst/>
            <a:rect l="l" t="t" r="r" b="b"/>
            <a:pathLst>
              <a:path w="1918747" h="1952923">
                <a:moveTo>
                  <a:pt x="0" y="0"/>
                </a:moveTo>
                <a:lnTo>
                  <a:pt x="1918747" y="0"/>
                </a:lnTo>
                <a:lnTo>
                  <a:pt x="1918747" y="1952923"/>
                </a:lnTo>
                <a:lnTo>
                  <a:pt x="0" y="195292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>
            <a:off x="6607859" y="1916036"/>
            <a:ext cx="5168862" cy="3905846"/>
          </a:xfrm>
          <a:prstGeom prst="rect">
            <a:avLst/>
          </a:prstGeom>
          <a:solidFill>
            <a:srgbClr val="151715">
              <a:alpha val="80000"/>
            </a:srgbClr>
          </a:solidFill>
        </p:spPr>
      </p:sp>
      <p:grpSp>
        <p:nvGrpSpPr>
          <p:cNvPr id="16" name="Group 16"/>
          <p:cNvGrpSpPr/>
          <p:nvPr/>
        </p:nvGrpSpPr>
        <p:grpSpPr>
          <a:xfrm>
            <a:off x="7923256" y="2137762"/>
            <a:ext cx="2279576" cy="2201769"/>
            <a:chOff x="0" y="0"/>
            <a:chExt cx="3039435" cy="2935692"/>
          </a:xfrm>
        </p:grpSpPr>
        <p:sp>
          <p:nvSpPr>
            <p:cNvPr id="17" name="Freeform 17"/>
            <p:cNvSpPr/>
            <p:nvPr/>
          </p:nvSpPr>
          <p:spPr>
            <a:xfrm>
              <a:off x="0" y="618000"/>
              <a:ext cx="1791158" cy="1791158"/>
            </a:xfrm>
            <a:custGeom>
              <a:avLst/>
              <a:gdLst/>
              <a:ahLst/>
              <a:cxnLst/>
              <a:rect l="l" t="t" r="r" b="b"/>
              <a:pathLst>
                <a:path w="1791158" h="1791158">
                  <a:moveTo>
                    <a:pt x="0" y="0"/>
                  </a:moveTo>
                  <a:lnTo>
                    <a:pt x="1791158" y="0"/>
                  </a:lnTo>
                  <a:lnTo>
                    <a:pt x="1791158" y="1791158"/>
                  </a:lnTo>
                  <a:lnTo>
                    <a:pt x="0" y="1791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2029286" y="618000"/>
              <a:ext cx="744387" cy="1791158"/>
            </a:xfrm>
            <a:custGeom>
              <a:avLst/>
              <a:gdLst/>
              <a:ahLst/>
              <a:cxnLst/>
              <a:rect l="l" t="t" r="r" b="b"/>
              <a:pathLst>
                <a:path w="744387" h="1791158">
                  <a:moveTo>
                    <a:pt x="0" y="0"/>
                  </a:moveTo>
                  <a:lnTo>
                    <a:pt x="744387" y="0"/>
                  </a:lnTo>
                  <a:lnTo>
                    <a:pt x="744387" y="1791158"/>
                  </a:lnTo>
                  <a:lnTo>
                    <a:pt x="0" y="1791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r="-16701"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2113781" y="832058"/>
              <a:ext cx="575397" cy="2954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54"/>
                </a:lnSpc>
              </a:pPr>
              <a:r>
                <a:rPr lang="en-US" sz="1324">
                  <a:solidFill>
                    <a:srgbClr val="FFFFFF"/>
                  </a:solidFill>
                  <a:latin typeface="Open Sans"/>
                </a:rPr>
                <a:t>LM35</a:t>
              </a:r>
            </a:p>
          </p:txBody>
        </p:sp>
        <p:sp>
          <p:nvSpPr>
            <p:cNvPr id="20" name="Freeform 20"/>
            <p:cNvSpPr/>
            <p:nvPr/>
          </p:nvSpPr>
          <p:spPr>
            <a:xfrm>
              <a:off x="419330" y="0"/>
              <a:ext cx="2620105" cy="2935692"/>
            </a:xfrm>
            <a:custGeom>
              <a:avLst/>
              <a:gdLst/>
              <a:ahLst/>
              <a:cxnLst/>
              <a:rect l="l" t="t" r="r" b="b"/>
              <a:pathLst>
                <a:path w="2620105" h="2935692">
                  <a:moveTo>
                    <a:pt x="0" y="0"/>
                  </a:moveTo>
                  <a:lnTo>
                    <a:pt x="2620105" y="0"/>
                  </a:lnTo>
                  <a:lnTo>
                    <a:pt x="2620105" y="2935692"/>
                  </a:lnTo>
                  <a:lnTo>
                    <a:pt x="0" y="2935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6903890" y="4530031"/>
            <a:ext cx="4811404" cy="807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0"/>
              </a:lnSpc>
              <a:spcBef>
                <a:spcPct val="0"/>
              </a:spcBef>
            </a:pPr>
            <a:r>
              <a:rPr lang="en-US" sz="2407">
                <a:solidFill>
                  <a:srgbClr val="FFFFFF"/>
                </a:solidFill>
                <a:latin typeface="Open Sans"/>
              </a:rPr>
              <a:t>Carência de um sistema de monitoramento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554153" y="4487092"/>
            <a:ext cx="4267706" cy="122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0"/>
              </a:lnSpc>
              <a:spcBef>
                <a:spcPct val="0"/>
              </a:spcBef>
            </a:pPr>
            <a:r>
              <a:rPr lang="en-US" sz="2407">
                <a:solidFill>
                  <a:srgbClr val="FFFFFF"/>
                </a:solidFill>
                <a:latin typeface="Open Sans"/>
              </a:rPr>
              <a:t>Inadequação de barricas e vinho aos requisitos de qualidade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116711" y="8802355"/>
            <a:ext cx="5142589" cy="864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3"/>
              </a:lnSpc>
            </a:pPr>
            <a:r>
              <a:rPr lang="en-US" sz="2530">
                <a:solidFill>
                  <a:srgbClr val="FFFFFF"/>
                </a:solidFill>
                <a:latin typeface="Open Sans"/>
              </a:rPr>
              <a:t>Degradação da qualidade do vinho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129892" y="8865957"/>
            <a:ext cx="3885353" cy="392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0"/>
              </a:lnSpc>
              <a:spcBef>
                <a:spcPct val="0"/>
              </a:spcBef>
            </a:pPr>
            <a:r>
              <a:rPr lang="en-US" sz="2407">
                <a:solidFill>
                  <a:srgbClr val="FFFFFF"/>
                </a:solidFill>
                <a:latin typeface="Open Sans"/>
              </a:rPr>
              <a:t>Possível perda da safra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82411" y="8622455"/>
            <a:ext cx="5035168" cy="122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0"/>
              </a:lnSpc>
              <a:spcBef>
                <a:spcPct val="0"/>
              </a:spcBef>
            </a:pPr>
            <a:r>
              <a:rPr lang="en-US" sz="2407">
                <a:solidFill>
                  <a:srgbClr val="FFFFFF"/>
                </a:solidFill>
                <a:latin typeface="Open Sans"/>
              </a:rPr>
              <a:t>Prejuízo financeiro e comprometimento da reputação no mercado</a:t>
            </a:r>
          </a:p>
        </p:txBody>
      </p:sp>
      <p:sp>
        <p:nvSpPr>
          <p:cNvPr id="26" name="AutoShape 26"/>
          <p:cNvSpPr/>
          <p:nvPr/>
        </p:nvSpPr>
        <p:spPr>
          <a:xfrm flipV="1">
            <a:off x="4133402" y="1771169"/>
            <a:ext cx="8901878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7" name="AutoShape 27"/>
          <p:cNvSpPr/>
          <p:nvPr/>
        </p:nvSpPr>
        <p:spPr>
          <a:xfrm>
            <a:off x="17511088" y="2515428"/>
            <a:ext cx="0" cy="649224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8" name="AutoShape 28"/>
          <p:cNvSpPr/>
          <p:nvPr/>
        </p:nvSpPr>
        <p:spPr>
          <a:xfrm>
            <a:off x="1065220" y="1916036"/>
            <a:ext cx="5142589" cy="3905846"/>
          </a:xfrm>
          <a:prstGeom prst="rect">
            <a:avLst/>
          </a:prstGeom>
          <a:solidFill>
            <a:srgbClr val="151715">
              <a:alpha val="73725"/>
            </a:srgbClr>
          </a:solidFill>
        </p:spPr>
      </p:sp>
      <p:sp>
        <p:nvSpPr>
          <p:cNvPr id="29" name="Freeform 29"/>
          <p:cNvSpPr/>
          <p:nvPr/>
        </p:nvSpPr>
        <p:spPr>
          <a:xfrm>
            <a:off x="2421325" y="2321804"/>
            <a:ext cx="937782" cy="1831312"/>
          </a:xfrm>
          <a:custGeom>
            <a:avLst/>
            <a:gdLst/>
            <a:ahLst/>
            <a:cxnLst/>
            <a:rect l="l" t="t" r="r" b="b"/>
            <a:pathLst>
              <a:path w="937782" h="1831312">
                <a:moveTo>
                  <a:pt x="0" y="0"/>
                </a:moveTo>
                <a:lnTo>
                  <a:pt x="937783" y="0"/>
                </a:lnTo>
                <a:lnTo>
                  <a:pt x="937783" y="1831312"/>
                </a:lnTo>
                <a:lnTo>
                  <a:pt x="0" y="183131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r="-4963"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471515" y="4487092"/>
            <a:ext cx="4210626" cy="807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0"/>
              </a:lnSpc>
              <a:spcBef>
                <a:spcPct val="0"/>
              </a:spcBef>
            </a:pPr>
            <a:r>
              <a:rPr lang="en-US" sz="2407">
                <a:solidFill>
                  <a:srgbClr val="FFFFFF"/>
                </a:solidFill>
                <a:latin typeface="Open Sans"/>
              </a:rPr>
              <a:t>Ambiente com temperatura e umidade inadequadas</a:t>
            </a:r>
          </a:p>
        </p:txBody>
      </p:sp>
      <p:sp>
        <p:nvSpPr>
          <p:cNvPr id="31" name="Freeform 31"/>
          <p:cNvSpPr/>
          <p:nvPr/>
        </p:nvSpPr>
        <p:spPr>
          <a:xfrm>
            <a:off x="3905486" y="2276632"/>
            <a:ext cx="1011800" cy="1831312"/>
          </a:xfrm>
          <a:custGeom>
            <a:avLst/>
            <a:gdLst/>
            <a:ahLst/>
            <a:cxnLst/>
            <a:rect l="l" t="t" r="r" b="b"/>
            <a:pathLst>
              <a:path w="1011800" h="1831312">
                <a:moveTo>
                  <a:pt x="0" y="0"/>
                </a:moveTo>
                <a:lnTo>
                  <a:pt x="1011799" y="0"/>
                </a:lnTo>
                <a:lnTo>
                  <a:pt x="1011799" y="1831312"/>
                </a:lnTo>
                <a:lnTo>
                  <a:pt x="0" y="183131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047" b="-904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35673" y="290519"/>
            <a:ext cx="13151334" cy="86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4"/>
              </a:lnSpc>
            </a:pPr>
            <a:r>
              <a:rPr lang="en-US" sz="5753" spc="57">
                <a:solidFill>
                  <a:srgbClr val="F3F4ED"/>
                </a:solidFill>
                <a:latin typeface="Playfair Display"/>
              </a:rPr>
              <a:t>Diagrama de Negócio (solução)</a:t>
            </a:r>
          </a:p>
        </p:txBody>
      </p:sp>
      <p:sp>
        <p:nvSpPr>
          <p:cNvPr id="4" name="AutoShape 4"/>
          <p:cNvSpPr/>
          <p:nvPr/>
        </p:nvSpPr>
        <p:spPr>
          <a:xfrm>
            <a:off x="8170993" y="1466901"/>
            <a:ext cx="1784102" cy="37567"/>
          </a:xfrm>
          <a:prstGeom prst="rect">
            <a:avLst/>
          </a:prstGeom>
          <a:solidFill>
            <a:srgbClr val="C1A480"/>
          </a:solidFill>
        </p:spPr>
      </p:sp>
      <p:sp>
        <p:nvSpPr>
          <p:cNvPr id="5" name="AutoShape 5"/>
          <p:cNvSpPr/>
          <p:nvPr/>
        </p:nvSpPr>
        <p:spPr>
          <a:xfrm>
            <a:off x="6572706" y="6219335"/>
            <a:ext cx="5142589" cy="3597398"/>
          </a:xfrm>
          <a:prstGeom prst="rect">
            <a:avLst/>
          </a:prstGeom>
          <a:solidFill>
            <a:srgbClr val="151715">
              <a:alpha val="70980"/>
            </a:srgbClr>
          </a:solidFill>
        </p:spPr>
      </p:sp>
      <p:sp>
        <p:nvSpPr>
          <p:cNvPr id="6" name="TextBox 6"/>
          <p:cNvSpPr txBox="1"/>
          <p:nvPr/>
        </p:nvSpPr>
        <p:spPr>
          <a:xfrm>
            <a:off x="6862180" y="8859713"/>
            <a:ext cx="4563639" cy="398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0"/>
              </a:lnSpc>
              <a:spcBef>
                <a:spcPct val="0"/>
              </a:spcBef>
            </a:pPr>
            <a:r>
              <a:rPr lang="en-US" sz="2307">
                <a:solidFill>
                  <a:srgbClr val="FFFFFF"/>
                </a:solidFill>
                <a:latin typeface="Open Sans"/>
              </a:rPr>
              <a:t>Redução de perdas e de custos</a:t>
            </a:r>
          </a:p>
        </p:txBody>
      </p:sp>
      <p:sp>
        <p:nvSpPr>
          <p:cNvPr id="7" name="AutoShape 7"/>
          <p:cNvSpPr/>
          <p:nvPr/>
        </p:nvSpPr>
        <p:spPr>
          <a:xfrm>
            <a:off x="1028700" y="6219335"/>
            <a:ext cx="5142589" cy="3597398"/>
          </a:xfrm>
          <a:prstGeom prst="rect">
            <a:avLst/>
          </a:prstGeom>
          <a:solidFill>
            <a:srgbClr val="151715">
              <a:alpha val="60784"/>
            </a:srgbClr>
          </a:solidFill>
        </p:spPr>
      </p:sp>
      <p:sp>
        <p:nvSpPr>
          <p:cNvPr id="8" name="TextBox 8"/>
          <p:cNvSpPr txBox="1"/>
          <p:nvPr/>
        </p:nvSpPr>
        <p:spPr>
          <a:xfrm>
            <a:off x="1082411" y="9043018"/>
            <a:ext cx="5035168" cy="392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0"/>
              </a:lnSpc>
              <a:spcBef>
                <a:spcPct val="0"/>
              </a:spcBef>
            </a:pPr>
            <a:r>
              <a:rPr lang="en-US" sz="2407">
                <a:solidFill>
                  <a:srgbClr val="FFFFFF"/>
                </a:solidFill>
                <a:latin typeface="Open Sans"/>
              </a:rPr>
              <a:t>Otimização financeira</a:t>
            </a:r>
          </a:p>
        </p:txBody>
      </p:sp>
      <p:sp>
        <p:nvSpPr>
          <p:cNvPr id="9" name="AutoShape 9"/>
          <p:cNvSpPr/>
          <p:nvPr/>
        </p:nvSpPr>
        <p:spPr>
          <a:xfrm>
            <a:off x="1028700" y="2171219"/>
            <a:ext cx="5142589" cy="3601046"/>
          </a:xfrm>
          <a:prstGeom prst="rect">
            <a:avLst/>
          </a:prstGeom>
          <a:solidFill>
            <a:srgbClr val="151715">
              <a:alpha val="78824"/>
            </a:srgbClr>
          </a:solidFill>
        </p:spPr>
      </p:sp>
      <p:sp>
        <p:nvSpPr>
          <p:cNvPr id="10" name="AutoShape 10"/>
          <p:cNvSpPr/>
          <p:nvPr/>
        </p:nvSpPr>
        <p:spPr>
          <a:xfrm>
            <a:off x="6572706" y="2171219"/>
            <a:ext cx="5142589" cy="3601046"/>
          </a:xfrm>
          <a:prstGeom prst="rect">
            <a:avLst/>
          </a:prstGeom>
          <a:solidFill>
            <a:srgbClr val="151715">
              <a:alpha val="70980"/>
            </a:srgbClr>
          </a:solidFill>
        </p:spPr>
      </p:sp>
      <p:sp>
        <p:nvSpPr>
          <p:cNvPr id="11" name="AutoShape 11"/>
          <p:cNvSpPr/>
          <p:nvPr/>
        </p:nvSpPr>
        <p:spPr>
          <a:xfrm>
            <a:off x="12116711" y="2171219"/>
            <a:ext cx="5142589" cy="3601046"/>
          </a:xfrm>
          <a:prstGeom prst="rect">
            <a:avLst/>
          </a:prstGeom>
          <a:solidFill>
            <a:srgbClr val="151715">
              <a:alpha val="71765"/>
            </a:srgbClr>
          </a:solidFill>
        </p:spPr>
      </p:sp>
      <p:sp>
        <p:nvSpPr>
          <p:cNvPr id="12" name="Freeform 12"/>
          <p:cNvSpPr/>
          <p:nvPr/>
        </p:nvSpPr>
        <p:spPr>
          <a:xfrm>
            <a:off x="13672912" y="2421857"/>
            <a:ext cx="2128305" cy="1799385"/>
          </a:xfrm>
          <a:custGeom>
            <a:avLst/>
            <a:gdLst/>
            <a:ahLst/>
            <a:cxnLst/>
            <a:rect l="l" t="t" r="r" b="b"/>
            <a:pathLst>
              <a:path w="2128305" h="1799385">
                <a:moveTo>
                  <a:pt x="0" y="0"/>
                </a:moveTo>
                <a:lnTo>
                  <a:pt x="2128305" y="0"/>
                </a:lnTo>
                <a:lnTo>
                  <a:pt x="2128305" y="1799385"/>
                </a:lnTo>
                <a:lnTo>
                  <a:pt x="0" y="17993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AutoShape 13"/>
          <p:cNvSpPr/>
          <p:nvPr/>
        </p:nvSpPr>
        <p:spPr>
          <a:xfrm>
            <a:off x="12116711" y="6219335"/>
            <a:ext cx="5142589" cy="3597398"/>
          </a:xfrm>
          <a:prstGeom prst="rect">
            <a:avLst/>
          </a:prstGeom>
          <a:solidFill>
            <a:srgbClr val="151715">
              <a:alpha val="64706"/>
            </a:srgbClr>
          </a:solidFill>
        </p:spPr>
      </p:sp>
      <p:sp>
        <p:nvSpPr>
          <p:cNvPr id="14" name="Freeform 14"/>
          <p:cNvSpPr/>
          <p:nvPr/>
        </p:nvSpPr>
        <p:spPr>
          <a:xfrm>
            <a:off x="13762030" y="6648189"/>
            <a:ext cx="1450534" cy="1426963"/>
          </a:xfrm>
          <a:custGeom>
            <a:avLst/>
            <a:gdLst/>
            <a:ahLst/>
            <a:cxnLst/>
            <a:rect l="l" t="t" r="r" b="b"/>
            <a:pathLst>
              <a:path w="1450534" h="1426963">
                <a:moveTo>
                  <a:pt x="0" y="0"/>
                </a:moveTo>
                <a:lnTo>
                  <a:pt x="1450534" y="0"/>
                </a:lnTo>
                <a:lnTo>
                  <a:pt x="1450534" y="1426962"/>
                </a:lnTo>
                <a:lnTo>
                  <a:pt x="0" y="14269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 flipV="1">
            <a:off x="4693061" y="1828319"/>
            <a:ext cx="8901878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6" name="Freeform 16"/>
          <p:cNvSpPr/>
          <p:nvPr/>
        </p:nvSpPr>
        <p:spPr>
          <a:xfrm>
            <a:off x="7010147" y="6933294"/>
            <a:ext cx="1742375" cy="1579027"/>
          </a:xfrm>
          <a:custGeom>
            <a:avLst/>
            <a:gdLst/>
            <a:ahLst/>
            <a:cxnLst/>
            <a:rect l="l" t="t" r="r" b="b"/>
            <a:pathLst>
              <a:path w="1742375" h="1579027">
                <a:moveTo>
                  <a:pt x="0" y="0"/>
                </a:moveTo>
                <a:lnTo>
                  <a:pt x="1742375" y="0"/>
                </a:lnTo>
                <a:lnTo>
                  <a:pt x="1742375" y="1579027"/>
                </a:lnTo>
                <a:lnTo>
                  <a:pt x="0" y="15790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9468079" y="6933294"/>
            <a:ext cx="1809773" cy="1579027"/>
          </a:xfrm>
          <a:custGeom>
            <a:avLst/>
            <a:gdLst/>
            <a:ahLst/>
            <a:cxnLst/>
            <a:rect l="l" t="t" r="r" b="b"/>
            <a:pathLst>
              <a:path w="1809773" h="1579027">
                <a:moveTo>
                  <a:pt x="1809774" y="0"/>
                </a:moveTo>
                <a:lnTo>
                  <a:pt x="0" y="0"/>
                </a:lnTo>
                <a:lnTo>
                  <a:pt x="0" y="1579027"/>
                </a:lnTo>
                <a:lnTo>
                  <a:pt x="1809774" y="1579027"/>
                </a:lnTo>
                <a:lnTo>
                  <a:pt x="180977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392565" y="2539048"/>
            <a:ext cx="985606" cy="1833685"/>
          </a:xfrm>
          <a:custGeom>
            <a:avLst/>
            <a:gdLst/>
            <a:ahLst/>
            <a:cxnLst/>
            <a:rect l="l" t="t" r="r" b="b"/>
            <a:pathLst>
              <a:path w="985606" h="1833685">
                <a:moveTo>
                  <a:pt x="0" y="0"/>
                </a:moveTo>
                <a:lnTo>
                  <a:pt x="985606" y="0"/>
                </a:lnTo>
                <a:lnTo>
                  <a:pt x="985606" y="1833686"/>
                </a:lnTo>
                <a:lnTo>
                  <a:pt x="0" y="183368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3778221" y="2563291"/>
            <a:ext cx="975210" cy="1765085"/>
          </a:xfrm>
          <a:custGeom>
            <a:avLst/>
            <a:gdLst/>
            <a:ahLst/>
            <a:cxnLst/>
            <a:rect l="l" t="t" r="r" b="b"/>
            <a:pathLst>
              <a:path w="975210" h="1765085">
                <a:moveTo>
                  <a:pt x="0" y="0"/>
                </a:moveTo>
                <a:lnTo>
                  <a:pt x="975210" y="0"/>
                </a:lnTo>
                <a:lnTo>
                  <a:pt x="975210" y="1765085"/>
                </a:lnTo>
                <a:lnTo>
                  <a:pt x="0" y="176508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5212564" y="6575088"/>
            <a:ext cx="277610" cy="716412"/>
          </a:xfrm>
          <a:custGeom>
            <a:avLst/>
            <a:gdLst/>
            <a:ahLst/>
            <a:cxnLst/>
            <a:rect l="l" t="t" r="r" b="b"/>
            <a:pathLst>
              <a:path w="277610" h="716412">
                <a:moveTo>
                  <a:pt x="0" y="0"/>
                </a:moveTo>
                <a:lnTo>
                  <a:pt x="277610" y="0"/>
                </a:lnTo>
                <a:lnTo>
                  <a:pt x="277610" y="716412"/>
                </a:lnTo>
                <a:lnTo>
                  <a:pt x="0" y="71641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5490174" y="6754191"/>
            <a:ext cx="381578" cy="358206"/>
          </a:xfrm>
          <a:custGeom>
            <a:avLst/>
            <a:gdLst/>
            <a:ahLst/>
            <a:cxnLst/>
            <a:rect l="l" t="t" r="r" b="b"/>
            <a:pathLst>
              <a:path w="381578" h="358206">
                <a:moveTo>
                  <a:pt x="0" y="0"/>
                </a:moveTo>
                <a:lnTo>
                  <a:pt x="381578" y="0"/>
                </a:lnTo>
                <a:lnTo>
                  <a:pt x="381578" y="358206"/>
                </a:lnTo>
                <a:lnTo>
                  <a:pt x="0" y="35820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7867971" y="2822024"/>
            <a:ext cx="1343369" cy="1343369"/>
          </a:xfrm>
          <a:custGeom>
            <a:avLst/>
            <a:gdLst/>
            <a:ahLst/>
            <a:cxnLst/>
            <a:rect l="l" t="t" r="r" b="b"/>
            <a:pathLst>
              <a:path w="1343369" h="1343369">
                <a:moveTo>
                  <a:pt x="0" y="0"/>
                </a:moveTo>
                <a:lnTo>
                  <a:pt x="1343369" y="0"/>
                </a:lnTo>
                <a:lnTo>
                  <a:pt x="1343369" y="1343369"/>
                </a:lnTo>
                <a:lnTo>
                  <a:pt x="0" y="134336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9410063" y="2784207"/>
            <a:ext cx="558290" cy="1343369"/>
          </a:xfrm>
          <a:custGeom>
            <a:avLst/>
            <a:gdLst/>
            <a:ahLst/>
            <a:cxnLst/>
            <a:rect l="l" t="t" r="r" b="b"/>
            <a:pathLst>
              <a:path w="558290" h="1343369">
                <a:moveTo>
                  <a:pt x="0" y="0"/>
                </a:moveTo>
                <a:lnTo>
                  <a:pt x="558290" y="0"/>
                </a:lnTo>
                <a:lnTo>
                  <a:pt x="558290" y="1343368"/>
                </a:lnTo>
                <a:lnTo>
                  <a:pt x="0" y="134336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r="-16701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9485447" y="2896751"/>
            <a:ext cx="431548" cy="228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4"/>
              </a:lnSpc>
            </a:pPr>
            <a:r>
              <a:rPr lang="en-US" sz="1324">
                <a:solidFill>
                  <a:srgbClr val="FFFFFF"/>
                </a:solidFill>
                <a:latin typeface="Open Sans"/>
              </a:rPr>
              <a:t>LM35</a:t>
            </a:r>
          </a:p>
        </p:txBody>
      </p:sp>
      <p:sp>
        <p:nvSpPr>
          <p:cNvPr id="25" name="Freeform 25"/>
          <p:cNvSpPr/>
          <p:nvPr/>
        </p:nvSpPr>
        <p:spPr>
          <a:xfrm>
            <a:off x="2579444" y="6805965"/>
            <a:ext cx="2041100" cy="2177174"/>
          </a:xfrm>
          <a:custGeom>
            <a:avLst/>
            <a:gdLst/>
            <a:ahLst/>
            <a:cxnLst/>
            <a:rect l="l" t="t" r="r" b="b"/>
            <a:pathLst>
              <a:path w="2041100" h="2177174">
                <a:moveTo>
                  <a:pt x="0" y="0"/>
                </a:moveTo>
                <a:lnTo>
                  <a:pt x="2041101" y="0"/>
                </a:lnTo>
                <a:lnTo>
                  <a:pt x="2041101" y="2177174"/>
                </a:lnTo>
                <a:lnTo>
                  <a:pt x="0" y="217717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4037227" y="2563291"/>
            <a:ext cx="1356296" cy="1161483"/>
          </a:xfrm>
          <a:custGeom>
            <a:avLst/>
            <a:gdLst/>
            <a:ahLst/>
            <a:cxnLst/>
            <a:rect l="l" t="t" r="r" b="b"/>
            <a:pathLst>
              <a:path w="1356296" h="1161483">
                <a:moveTo>
                  <a:pt x="0" y="0"/>
                </a:moveTo>
                <a:lnTo>
                  <a:pt x="1356297" y="0"/>
                </a:lnTo>
                <a:lnTo>
                  <a:pt x="1356297" y="1161483"/>
                </a:lnTo>
                <a:lnTo>
                  <a:pt x="0" y="116148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2771921" y="8201115"/>
            <a:ext cx="4049938" cy="1234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0"/>
              </a:lnSpc>
              <a:spcBef>
                <a:spcPct val="0"/>
              </a:spcBef>
            </a:pPr>
            <a:r>
              <a:rPr lang="en-US" sz="2407">
                <a:solidFill>
                  <a:srgbClr val="FFFFFF"/>
                </a:solidFill>
                <a:latin typeface="Open Sans"/>
              </a:rPr>
              <a:t>Garante segurança durante o processo de  produção do vinho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753036" y="4517818"/>
            <a:ext cx="4411820" cy="815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0"/>
              </a:lnSpc>
              <a:spcBef>
                <a:spcPct val="0"/>
              </a:spcBef>
            </a:pPr>
            <a:r>
              <a:rPr lang="en-US" sz="2407">
                <a:solidFill>
                  <a:srgbClr val="FFFFFF"/>
                </a:solidFill>
                <a:latin typeface="Open Sans"/>
              </a:rPr>
              <a:t>Sensores detectam as alterações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554153" y="4385526"/>
            <a:ext cx="4267706" cy="1223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0"/>
              </a:lnSpc>
              <a:spcBef>
                <a:spcPct val="0"/>
              </a:spcBef>
            </a:pPr>
            <a:r>
              <a:rPr lang="en-US" sz="2407">
                <a:solidFill>
                  <a:srgbClr val="FFFFFF"/>
                </a:solidFill>
                <a:latin typeface="Open Sans"/>
              </a:rPr>
              <a:t>Uma notificação é disparada e um alerta é emitido na dashboard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666250" y="4525092"/>
            <a:ext cx="4223942" cy="807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0"/>
              </a:lnSpc>
              <a:spcBef>
                <a:spcPct val="0"/>
              </a:spcBef>
            </a:pPr>
            <a:r>
              <a:rPr lang="en-US" sz="2407">
                <a:solidFill>
                  <a:srgbClr val="FFFFFF"/>
                </a:solidFill>
                <a:latin typeface="Open Sans"/>
              </a:rPr>
              <a:t>Ambiente com temperatura e umidade inadequadas</a:t>
            </a:r>
          </a:p>
        </p:txBody>
      </p:sp>
      <p:sp>
        <p:nvSpPr>
          <p:cNvPr id="31" name="AutoShape 31"/>
          <p:cNvSpPr/>
          <p:nvPr/>
        </p:nvSpPr>
        <p:spPr>
          <a:xfrm>
            <a:off x="17278350" y="2468994"/>
            <a:ext cx="0" cy="649224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24" grpId="0"/>
      <p:bldP spid="27" grpId="0"/>
      <p:bldP spid="28" grpId="0"/>
      <p:bldP spid="29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666" b="-17666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7155877" y="1108922"/>
            <a:ext cx="2072372" cy="43638"/>
          </a:xfrm>
          <a:prstGeom prst="rect">
            <a:avLst/>
          </a:prstGeom>
          <a:solidFill>
            <a:srgbClr val="C1A480"/>
          </a:solidFill>
        </p:spPr>
      </p:sp>
      <p:sp>
        <p:nvSpPr>
          <p:cNvPr id="4" name="Freeform 4"/>
          <p:cNvSpPr/>
          <p:nvPr/>
        </p:nvSpPr>
        <p:spPr>
          <a:xfrm rot="-2941797" flipH="1">
            <a:off x="15813040" y="3698217"/>
            <a:ext cx="307904" cy="920367"/>
          </a:xfrm>
          <a:custGeom>
            <a:avLst/>
            <a:gdLst/>
            <a:ahLst/>
            <a:cxnLst/>
            <a:rect l="l" t="t" r="r" b="b"/>
            <a:pathLst>
              <a:path w="307904" h="920367">
                <a:moveTo>
                  <a:pt x="307904" y="0"/>
                </a:moveTo>
                <a:lnTo>
                  <a:pt x="0" y="0"/>
                </a:lnTo>
                <a:lnTo>
                  <a:pt x="0" y="920366"/>
                </a:lnTo>
                <a:lnTo>
                  <a:pt x="307904" y="920366"/>
                </a:lnTo>
                <a:lnTo>
                  <a:pt x="3079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939260" y="1684835"/>
            <a:ext cx="7938748" cy="4773172"/>
          </a:xfrm>
          <a:custGeom>
            <a:avLst/>
            <a:gdLst/>
            <a:ahLst/>
            <a:cxnLst/>
            <a:rect l="l" t="t" r="r" b="b"/>
            <a:pathLst>
              <a:path w="7938748" h="4773172">
                <a:moveTo>
                  <a:pt x="0" y="0"/>
                </a:moveTo>
                <a:lnTo>
                  <a:pt x="7938748" y="0"/>
                </a:lnTo>
                <a:lnTo>
                  <a:pt x="7938748" y="4773172"/>
                </a:lnTo>
                <a:lnTo>
                  <a:pt x="0" y="47731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384180" y="3237025"/>
            <a:ext cx="6865631" cy="6865631"/>
          </a:xfrm>
          <a:custGeom>
            <a:avLst/>
            <a:gdLst/>
            <a:ahLst/>
            <a:cxnLst/>
            <a:rect l="l" t="t" r="r" b="b"/>
            <a:pathLst>
              <a:path w="6865631" h="6865631">
                <a:moveTo>
                  <a:pt x="0" y="0"/>
                </a:moveTo>
                <a:lnTo>
                  <a:pt x="6865630" y="0"/>
                </a:lnTo>
                <a:lnTo>
                  <a:pt x="6865630" y="6865631"/>
                </a:lnTo>
                <a:lnTo>
                  <a:pt x="0" y="68656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33991" y="5196989"/>
            <a:ext cx="4805296" cy="4805296"/>
          </a:xfrm>
          <a:custGeom>
            <a:avLst/>
            <a:gdLst/>
            <a:ahLst/>
            <a:cxnLst/>
            <a:rect l="l" t="t" r="r" b="b"/>
            <a:pathLst>
              <a:path w="4805296" h="4805296">
                <a:moveTo>
                  <a:pt x="0" y="0"/>
                </a:moveTo>
                <a:lnTo>
                  <a:pt x="4805296" y="0"/>
                </a:lnTo>
                <a:lnTo>
                  <a:pt x="4805296" y="4805296"/>
                </a:lnTo>
                <a:lnTo>
                  <a:pt x="0" y="48052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993520" y="7306570"/>
            <a:ext cx="971211" cy="689560"/>
          </a:xfrm>
          <a:custGeom>
            <a:avLst/>
            <a:gdLst/>
            <a:ahLst/>
            <a:cxnLst/>
            <a:rect l="l" t="t" r="r" b="b"/>
            <a:pathLst>
              <a:path w="971211" h="689560">
                <a:moveTo>
                  <a:pt x="0" y="0"/>
                </a:moveTo>
                <a:lnTo>
                  <a:pt x="971211" y="0"/>
                </a:lnTo>
                <a:lnTo>
                  <a:pt x="971211" y="689560"/>
                </a:lnTo>
                <a:lnTo>
                  <a:pt x="0" y="6895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400000">
            <a:off x="15926878" y="4319112"/>
            <a:ext cx="858887" cy="1449599"/>
          </a:xfrm>
          <a:custGeom>
            <a:avLst/>
            <a:gdLst/>
            <a:ahLst/>
            <a:cxnLst/>
            <a:rect l="l" t="t" r="r" b="b"/>
            <a:pathLst>
              <a:path w="858887" h="1449599">
                <a:moveTo>
                  <a:pt x="0" y="0"/>
                </a:moveTo>
                <a:lnTo>
                  <a:pt x="858887" y="0"/>
                </a:lnTo>
                <a:lnTo>
                  <a:pt x="858887" y="1449599"/>
                </a:lnTo>
                <a:lnTo>
                  <a:pt x="0" y="14495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3848119">
            <a:off x="13233143" y="8152675"/>
            <a:ext cx="237452" cy="709775"/>
          </a:xfrm>
          <a:custGeom>
            <a:avLst/>
            <a:gdLst/>
            <a:ahLst/>
            <a:cxnLst/>
            <a:rect l="l" t="t" r="r" b="b"/>
            <a:pathLst>
              <a:path w="237452" h="709775">
                <a:moveTo>
                  <a:pt x="0" y="0"/>
                </a:moveTo>
                <a:lnTo>
                  <a:pt x="237452" y="0"/>
                </a:lnTo>
                <a:lnTo>
                  <a:pt x="237452" y="709775"/>
                </a:lnTo>
                <a:lnTo>
                  <a:pt x="0" y="7097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5303177">
            <a:off x="14333550" y="8805389"/>
            <a:ext cx="433524" cy="118087"/>
          </a:xfrm>
          <a:custGeom>
            <a:avLst/>
            <a:gdLst/>
            <a:ahLst/>
            <a:cxnLst/>
            <a:rect l="l" t="t" r="r" b="b"/>
            <a:pathLst>
              <a:path w="433524" h="118087">
                <a:moveTo>
                  <a:pt x="0" y="0"/>
                </a:moveTo>
                <a:lnTo>
                  <a:pt x="433524" y="0"/>
                </a:lnTo>
                <a:lnTo>
                  <a:pt x="433524" y="118087"/>
                </a:lnTo>
                <a:lnTo>
                  <a:pt x="0" y="11808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209620" b="-19868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587170" y="7346657"/>
            <a:ext cx="1851189" cy="1320979"/>
          </a:xfrm>
          <a:custGeom>
            <a:avLst/>
            <a:gdLst/>
            <a:ahLst/>
            <a:cxnLst/>
            <a:rect l="l" t="t" r="r" b="b"/>
            <a:pathLst>
              <a:path w="1851189" h="1320979">
                <a:moveTo>
                  <a:pt x="0" y="0"/>
                </a:moveTo>
                <a:lnTo>
                  <a:pt x="1851189" y="0"/>
                </a:lnTo>
                <a:lnTo>
                  <a:pt x="1851189" y="1320980"/>
                </a:lnTo>
                <a:lnTo>
                  <a:pt x="0" y="132098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5400000">
            <a:off x="15450961" y="7986079"/>
            <a:ext cx="135255" cy="534389"/>
          </a:xfrm>
          <a:custGeom>
            <a:avLst/>
            <a:gdLst/>
            <a:ahLst/>
            <a:cxnLst/>
            <a:rect l="l" t="t" r="r" b="b"/>
            <a:pathLst>
              <a:path w="135255" h="534389">
                <a:moveTo>
                  <a:pt x="0" y="0"/>
                </a:moveTo>
                <a:lnTo>
                  <a:pt x="135255" y="0"/>
                </a:lnTo>
                <a:lnTo>
                  <a:pt x="135255" y="534389"/>
                </a:lnTo>
                <a:lnTo>
                  <a:pt x="0" y="53438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193124" y="2210554"/>
            <a:ext cx="1141479" cy="1141479"/>
          </a:xfrm>
          <a:custGeom>
            <a:avLst/>
            <a:gdLst/>
            <a:ahLst/>
            <a:cxnLst/>
            <a:rect l="l" t="t" r="r" b="b"/>
            <a:pathLst>
              <a:path w="1141479" h="1141479">
                <a:moveTo>
                  <a:pt x="0" y="0"/>
                </a:moveTo>
                <a:lnTo>
                  <a:pt x="1141479" y="0"/>
                </a:lnTo>
                <a:lnTo>
                  <a:pt x="1141479" y="1141480"/>
                </a:lnTo>
                <a:lnTo>
                  <a:pt x="0" y="1141480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5910798" y="4208252"/>
            <a:ext cx="890183" cy="880472"/>
          </a:xfrm>
          <a:custGeom>
            <a:avLst/>
            <a:gdLst/>
            <a:ahLst/>
            <a:cxnLst/>
            <a:rect l="l" t="t" r="r" b="b"/>
            <a:pathLst>
              <a:path w="890183" h="880472">
                <a:moveTo>
                  <a:pt x="0" y="0"/>
                </a:moveTo>
                <a:lnTo>
                  <a:pt x="890183" y="0"/>
                </a:lnTo>
                <a:lnTo>
                  <a:pt x="890183" y="880471"/>
                </a:lnTo>
                <a:lnTo>
                  <a:pt x="0" y="88047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5469019" y="2781294"/>
            <a:ext cx="761921" cy="761921"/>
          </a:xfrm>
          <a:custGeom>
            <a:avLst/>
            <a:gdLst/>
            <a:ahLst/>
            <a:cxnLst/>
            <a:rect l="l" t="t" r="r" b="b"/>
            <a:pathLst>
              <a:path w="761921" h="761921">
                <a:moveTo>
                  <a:pt x="0" y="0"/>
                </a:moveTo>
                <a:lnTo>
                  <a:pt x="761921" y="0"/>
                </a:lnTo>
                <a:lnTo>
                  <a:pt x="761921" y="761921"/>
                </a:lnTo>
                <a:lnTo>
                  <a:pt x="0" y="761921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130105" y="6238300"/>
            <a:ext cx="1770739" cy="1263572"/>
          </a:xfrm>
          <a:custGeom>
            <a:avLst/>
            <a:gdLst/>
            <a:ahLst/>
            <a:cxnLst/>
            <a:rect l="l" t="t" r="r" b="b"/>
            <a:pathLst>
              <a:path w="1770739" h="1263572">
                <a:moveTo>
                  <a:pt x="0" y="0"/>
                </a:moveTo>
                <a:lnTo>
                  <a:pt x="1770739" y="0"/>
                </a:lnTo>
                <a:lnTo>
                  <a:pt x="1770739" y="1263571"/>
                </a:lnTo>
                <a:lnTo>
                  <a:pt x="0" y="126357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471004" y="7957325"/>
            <a:ext cx="1076892" cy="1076892"/>
          </a:xfrm>
          <a:custGeom>
            <a:avLst/>
            <a:gdLst/>
            <a:ahLst/>
            <a:cxnLst/>
            <a:rect l="l" t="t" r="r" b="b"/>
            <a:pathLst>
              <a:path w="1076892" h="1076892">
                <a:moveTo>
                  <a:pt x="0" y="0"/>
                </a:moveTo>
                <a:lnTo>
                  <a:pt x="1076892" y="0"/>
                </a:lnTo>
                <a:lnTo>
                  <a:pt x="1076892" y="1076892"/>
                </a:lnTo>
                <a:lnTo>
                  <a:pt x="0" y="1076892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534320" y="4693997"/>
            <a:ext cx="857627" cy="890236"/>
          </a:xfrm>
          <a:custGeom>
            <a:avLst/>
            <a:gdLst/>
            <a:ahLst/>
            <a:cxnLst/>
            <a:rect l="l" t="t" r="r" b="b"/>
            <a:pathLst>
              <a:path w="857627" h="890236">
                <a:moveTo>
                  <a:pt x="0" y="0"/>
                </a:moveTo>
                <a:lnTo>
                  <a:pt x="857627" y="0"/>
                </a:lnTo>
                <a:lnTo>
                  <a:pt x="857627" y="890236"/>
                </a:lnTo>
                <a:lnTo>
                  <a:pt x="0" y="890236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-561" r="-3240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465064" y="3686111"/>
            <a:ext cx="400434" cy="825637"/>
          </a:xfrm>
          <a:custGeom>
            <a:avLst/>
            <a:gdLst/>
            <a:ahLst/>
            <a:cxnLst/>
            <a:rect l="l" t="t" r="r" b="b"/>
            <a:pathLst>
              <a:path w="400434" h="825637">
                <a:moveTo>
                  <a:pt x="0" y="0"/>
                </a:moveTo>
                <a:lnTo>
                  <a:pt x="400434" y="0"/>
                </a:lnTo>
                <a:lnTo>
                  <a:pt x="400434" y="825637"/>
                </a:lnTo>
                <a:lnTo>
                  <a:pt x="0" y="825637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430077" y="6524772"/>
            <a:ext cx="482401" cy="526495"/>
          </a:xfrm>
          <a:custGeom>
            <a:avLst/>
            <a:gdLst/>
            <a:ahLst/>
            <a:cxnLst/>
            <a:rect l="l" t="t" r="r" b="b"/>
            <a:pathLst>
              <a:path w="482401" h="526495">
                <a:moveTo>
                  <a:pt x="0" y="0"/>
                </a:moveTo>
                <a:lnTo>
                  <a:pt x="482401" y="0"/>
                </a:lnTo>
                <a:lnTo>
                  <a:pt x="482401" y="526495"/>
                </a:lnTo>
                <a:lnTo>
                  <a:pt x="0" y="526495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4328826" y="9642565"/>
            <a:ext cx="573221" cy="388748"/>
          </a:xfrm>
          <a:custGeom>
            <a:avLst/>
            <a:gdLst/>
            <a:ahLst/>
            <a:cxnLst/>
            <a:rect l="l" t="t" r="r" b="b"/>
            <a:pathLst>
              <a:path w="573221" h="388748">
                <a:moveTo>
                  <a:pt x="0" y="0"/>
                </a:moveTo>
                <a:lnTo>
                  <a:pt x="573221" y="0"/>
                </a:lnTo>
                <a:lnTo>
                  <a:pt x="573221" y="388748"/>
                </a:lnTo>
                <a:lnTo>
                  <a:pt x="0" y="388748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4973343" y="9143887"/>
            <a:ext cx="421825" cy="460382"/>
          </a:xfrm>
          <a:custGeom>
            <a:avLst/>
            <a:gdLst/>
            <a:ahLst/>
            <a:cxnLst/>
            <a:rect l="l" t="t" r="r" b="b"/>
            <a:pathLst>
              <a:path w="421825" h="460382">
                <a:moveTo>
                  <a:pt x="0" y="0"/>
                </a:moveTo>
                <a:lnTo>
                  <a:pt x="421825" y="0"/>
                </a:lnTo>
                <a:lnTo>
                  <a:pt x="421825" y="460382"/>
                </a:lnTo>
                <a:lnTo>
                  <a:pt x="0" y="460382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6976404">
            <a:off x="4244301" y="6239539"/>
            <a:ext cx="3973277" cy="2009816"/>
          </a:xfrm>
          <a:custGeom>
            <a:avLst/>
            <a:gdLst/>
            <a:ahLst/>
            <a:cxnLst/>
            <a:rect l="l" t="t" r="r" b="b"/>
            <a:pathLst>
              <a:path w="3973277" h="2009816">
                <a:moveTo>
                  <a:pt x="0" y="0"/>
                </a:moveTo>
                <a:lnTo>
                  <a:pt x="3973277" y="0"/>
                </a:lnTo>
                <a:lnTo>
                  <a:pt x="3973277" y="2009816"/>
                </a:lnTo>
                <a:lnTo>
                  <a:pt x="0" y="2009816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1533826" y="7053168"/>
            <a:ext cx="1443029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1"/>
              </a:lnSpc>
            </a:pPr>
            <a:r>
              <a:rPr lang="en-US" sz="1072" spc="10">
                <a:solidFill>
                  <a:srgbClr val="F3F4ED"/>
                </a:solidFill>
                <a:latin typeface="Raleway"/>
              </a:rPr>
              <a:t>CONEXÃO VIA WIFI</a:t>
            </a:r>
          </a:p>
          <a:p>
            <a:pPr algn="ctr">
              <a:lnSpc>
                <a:spcPts val="1501"/>
              </a:lnSpc>
            </a:pPr>
            <a:r>
              <a:rPr lang="en-US" sz="1072" spc="10">
                <a:solidFill>
                  <a:srgbClr val="F3F4ED"/>
                </a:solidFill>
                <a:latin typeface="Raleway"/>
              </a:rPr>
              <a:t> OU CABO</a:t>
            </a:r>
          </a:p>
          <a:p>
            <a:pPr algn="ctr">
              <a:lnSpc>
                <a:spcPts val="1501"/>
              </a:lnSpc>
            </a:pPr>
            <a:endParaRPr lang="en-US" sz="1072" spc="10">
              <a:solidFill>
                <a:srgbClr val="F3F4ED"/>
              </a:solidFill>
              <a:latin typeface="Raleway"/>
            </a:endParaRPr>
          </a:p>
        </p:txBody>
      </p:sp>
      <p:sp>
        <p:nvSpPr>
          <p:cNvPr id="26" name="Freeform 26"/>
          <p:cNvSpPr/>
          <p:nvPr/>
        </p:nvSpPr>
        <p:spPr>
          <a:xfrm>
            <a:off x="12220908" y="7479647"/>
            <a:ext cx="959084" cy="959084"/>
          </a:xfrm>
          <a:custGeom>
            <a:avLst/>
            <a:gdLst/>
            <a:ahLst/>
            <a:cxnLst/>
            <a:rect l="l" t="t" r="r" b="b"/>
            <a:pathLst>
              <a:path w="959084" h="959084">
                <a:moveTo>
                  <a:pt x="0" y="0"/>
                </a:moveTo>
                <a:lnTo>
                  <a:pt x="959084" y="0"/>
                </a:lnTo>
                <a:lnTo>
                  <a:pt x="959084" y="959084"/>
                </a:lnTo>
                <a:lnTo>
                  <a:pt x="0" y="959084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6151647" flipH="1">
            <a:off x="15007176" y="6750753"/>
            <a:ext cx="994450" cy="990834"/>
          </a:xfrm>
          <a:custGeom>
            <a:avLst/>
            <a:gdLst/>
            <a:ahLst/>
            <a:cxnLst/>
            <a:rect l="l" t="t" r="r" b="b"/>
            <a:pathLst>
              <a:path w="994450" h="990834">
                <a:moveTo>
                  <a:pt x="994450" y="0"/>
                </a:moveTo>
                <a:lnTo>
                  <a:pt x="0" y="0"/>
                </a:lnTo>
                <a:lnTo>
                  <a:pt x="0" y="990834"/>
                </a:lnTo>
                <a:lnTo>
                  <a:pt x="994450" y="990834"/>
                </a:lnTo>
                <a:lnTo>
                  <a:pt x="99445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-7072246" flipH="1">
            <a:off x="9052079" y="6134268"/>
            <a:ext cx="3428841" cy="1734422"/>
          </a:xfrm>
          <a:custGeom>
            <a:avLst/>
            <a:gdLst/>
            <a:ahLst/>
            <a:cxnLst/>
            <a:rect l="l" t="t" r="r" b="b"/>
            <a:pathLst>
              <a:path w="3428841" h="1734422">
                <a:moveTo>
                  <a:pt x="3428840" y="0"/>
                </a:moveTo>
                <a:lnTo>
                  <a:pt x="0" y="0"/>
                </a:lnTo>
                <a:lnTo>
                  <a:pt x="0" y="1734422"/>
                </a:lnTo>
                <a:lnTo>
                  <a:pt x="3428840" y="1734422"/>
                </a:lnTo>
                <a:lnTo>
                  <a:pt x="342884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 rot="6543772">
            <a:off x="13372570" y="7517223"/>
            <a:ext cx="237452" cy="709775"/>
          </a:xfrm>
          <a:custGeom>
            <a:avLst/>
            <a:gdLst/>
            <a:ahLst/>
            <a:cxnLst/>
            <a:rect l="l" t="t" r="r" b="b"/>
            <a:pathLst>
              <a:path w="237452" h="709775">
                <a:moveTo>
                  <a:pt x="0" y="0"/>
                </a:moveTo>
                <a:lnTo>
                  <a:pt x="237452" y="0"/>
                </a:lnTo>
                <a:lnTo>
                  <a:pt x="237452" y="709776"/>
                </a:lnTo>
                <a:lnTo>
                  <a:pt x="0" y="7097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 rot="-3420304" flipH="1">
            <a:off x="2423585" y="7877313"/>
            <a:ext cx="630152" cy="1337192"/>
          </a:xfrm>
          <a:custGeom>
            <a:avLst/>
            <a:gdLst/>
            <a:ahLst/>
            <a:cxnLst/>
            <a:rect l="l" t="t" r="r" b="b"/>
            <a:pathLst>
              <a:path w="630152" h="1337192">
                <a:moveTo>
                  <a:pt x="630151" y="0"/>
                </a:moveTo>
                <a:lnTo>
                  <a:pt x="0" y="0"/>
                </a:lnTo>
                <a:lnTo>
                  <a:pt x="0" y="1337192"/>
                </a:lnTo>
                <a:lnTo>
                  <a:pt x="630151" y="1337192"/>
                </a:lnTo>
                <a:lnTo>
                  <a:pt x="630151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2691334" y="6727438"/>
            <a:ext cx="433524" cy="118087"/>
          </a:xfrm>
          <a:custGeom>
            <a:avLst/>
            <a:gdLst/>
            <a:ahLst/>
            <a:cxnLst/>
            <a:rect l="l" t="t" r="r" b="b"/>
            <a:pathLst>
              <a:path w="433524" h="118087">
                <a:moveTo>
                  <a:pt x="0" y="0"/>
                </a:moveTo>
                <a:lnTo>
                  <a:pt x="433525" y="0"/>
                </a:lnTo>
                <a:lnTo>
                  <a:pt x="433525" y="118087"/>
                </a:lnTo>
                <a:lnTo>
                  <a:pt x="0" y="11808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209620" b="-19868"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9130127" y="2486825"/>
            <a:ext cx="1203096" cy="686859"/>
          </a:xfrm>
          <a:custGeom>
            <a:avLst/>
            <a:gdLst/>
            <a:ahLst/>
            <a:cxnLst/>
            <a:rect l="l" t="t" r="r" b="b"/>
            <a:pathLst>
              <a:path w="1203096" h="686859">
                <a:moveTo>
                  <a:pt x="0" y="0"/>
                </a:moveTo>
                <a:lnTo>
                  <a:pt x="1203096" y="0"/>
                </a:lnTo>
                <a:lnTo>
                  <a:pt x="1203096" y="686858"/>
                </a:lnTo>
                <a:lnTo>
                  <a:pt x="0" y="686858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8272269" y="2830254"/>
            <a:ext cx="679715" cy="185147"/>
          </a:xfrm>
          <a:custGeom>
            <a:avLst/>
            <a:gdLst/>
            <a:ahLst/>
            <a:cxnLst/>
            <a:rect l="l" t="t" r="r" b="b"/>
            <a:pathLst>
              <a:path w="679715" h="185147">
                <a:moveTo>
                  <a:pt x="0" y="0"/>
                </a:moveTo>
                <a:lnTo>
                  <a:pt x="679715" y="0"/>
                </a:lnTo>
                <a:lnTo>
                  <a:pt x="679715" y="185147"/>
                </a:lnTo>
                <a:lnTo>
                  <a:pt x="0" y="18514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209620" b="-19868"/>
            </a:stretch>
          </a:blipFill>
        </p:spPr>
      </p:sp>
      <p:sp>
        <p:nvSpPr>
          <p:cNvPr id="34" name="Freeform 34"/>
          <p:cNvSpPr/>
          <p:nvPr/>
        </p:nvSpPr>
        <p:spPr>
          <a:xfrm rot="-7016379">
            <a:off x="7744400" y="4209365"/>
            <a:ext cx="1474613" cy="305647"/>
          </a:xfrm>
          <a:custGeom>
            <a:avLst/>
            <a:gdLst/>
            <a:ahLst/>
            <a:cxnLst/>
            <a:rect l="l" t="t" r="r" b="b"/>
            <a:pathLst>
              <a:path w="1474613" h="305647">
                <a:moveTo>
                  <a:pt x="0" y="0"/>
                </a:moveTo>
                <a:lnTo>
                  <a:pt x="1474613" y="0"/>
                </a:lnTo>
                <a:lnTo>
                  <a:pt x="1474613" y="305648"/>
                </a:lnTo>
                <a:lnTo>
                  <a:pt x="0" y="305648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7495349" y="5080521"/>
            <a:ext cx="2437870" cy="682604"/>
          </a:xfrm>
          <a:custGeom>
            <a:avLst/>
            <a:gdLst/>
            <a:ahLst/>
            <a:cxnLst/>
            <a:rect l="l" t="t" r="r" b="b"/>
            <a:pathLst>
              <a:path w="2437870" h="682604">
                <a:moveTo>
                  <a:pt x="0" y="0"/>
                </a:moveTo>
                <a:lnTo>
                  <a:pt x="2437870" y="0"/>
                </a:lnTo>
                <a:lnTo>
                  <a:pt x="2437870" y="682604"/>
                </a:lnTo>
                <a:lnTo>
                  <a:pt x="0" y="682604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14973343" y="5512117"/>
            <a:ext cx="2934575" cy="298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3"/>
              </a:lnSpc>
            </a:pPr>
            <a:r>
              <a:rPr lang="en-US" sz="1681" spc="84">
                <a:solidFill>
                  <a:srgbClr val="F3F4ED"/>
                </a:solidFill>
                <a:latin typeface="Raleway Bold"/>
              </a:rPr>
              <a:t>PROTOBOARD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458238" y="6275296"/>
            <a:ext cx="1359030" cy="330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71"/>
              </a:lnSpc>
            </a:pPr>
            <a:r>
              <a:rPr lang="en-US" sz="1979" spc="98" dirty="0">
                <a:solidFill>
                  <a:srgbClr val="F3F4ED"/>
                </a:solidFill>
                <a:latin typeface="Raleway Bold"/>
              </a:rPr>
              <a:t>JUMPER</a:t>
            </a:r>
          </a:p>
        </p:txBody>
      </p:sp>
      <p:sp>
        <p:nvSpPr>
          <p:cNvPr id="38" name="Freeform 38"/>
          <p:cNvSpPr/>
          <p:nvPr/>
        </p:nvSpPr>
        <p:spPr>
          <a:xfrm rot="-6376794">
            <a:off x="5825104" y="3766247"/>
            <a:ext cx="652860" cy="177832"/>
          </a:xfrm>
          <a:custGeom>
            <a:avLst/>
            <a:gdLst/>
            <a:ahLst/>
            <a:cxnLst/>
            <a:rect l="l" t="t" r="r" b="b"/>
            <a:pathLst>
              <a:path w="652860" h="177832">
                <a:moveTo>
                  <a:pt x="0" y="0"/>
                </a:moveTo>
                <a:lnTo>
                  <a:pt x="652861" y="0"/>
                </a:lnTo>
                <a:lnTo>
                  <a:pt x="652861" y="177832"/>
                </a:lnTo>
                <a:lnTo>
                  <a:pt x="0" y="17783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209620" b="-19868"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4044560" y="7630407"/>
            <a:ext cx="1051145" cy="294321"/>
          </a:xfrm>
          <a:custGeom>
            <a:avLst/>
            <a:gdLst/>
            <a:ahLst/>
            <a:cxnLst/>
            <a:rect l="l" t="t" r="r" b="b"/>
            <a:pathLst>
              <a:path w="1051145" h="294321">
                <a:moveTo>
                  <a:pt x="0" y="0"/>
                </a:moveTo>
                <a:lnTo>
                  <a:pt x="1051145" y="0"/>
                </a:lnTo>
                <a:lnTo>
                  <a:pt x="1051145" y="294321"/>
                </a:lnTo>
                <a:lnTo>
                  <a:pt x="0" y="294321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 rot="1586922">
            <a:off x="6889070" y="4978146"/>
            <a:ext cx="965231" cy="200066"/>
          </a:xfrm>
          <a:custGeom>
            <a:avLst/>
            <a:gdLst/>
            <a:ahLst/>
            <a:cxnLst/>
            <a:rect l="l" t="t" r="r" b="b"/>
            <a:pathLst>
              <a:path w="965231" h="200066">
                <a:moveTo>
                  <a:pt x="0" y="0"/>
                </a:moveTo>
                <a:lnTo>
                  <a:pt x="965230" y="0"/>
                </a:lnTo>
                <a:lnTo>
                  <a:pt x="965230" y="200066"/>
                </a:lnTo>
                <a:lnTo>
                  <a:pt x="0" y="200066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 rot="-10800000" flipH="1" flipV="1">
            <a:off x="13548034" y="5168040"/>
            <a:ext cx="1836481" cy="305315"/>
          </a:xfrm>
          <a:custGeom>
            <a:avLst/>
            <a:gdLst/>
            <a:ahLst/>
            <a:cxnLst/>
            <a:rect l="l" t="t" r="r" b="b"/>
            <a:pathLst>
              <a:path w="1836481" h="305315">
                <a:moveTo>
                  <a:pt x="1836480" y="305315"/>
                </a:moveTo>
                <a:lnTo>
                  <a:pt x="0" y="305315"/>
                </a:lnTo>
                <a:lnTo>
                  <a:pt x="0" y="0"/>
                </a:lnTo>
                <a:lnTo>
                  <a:pt x="1836480" y="0"/>
                </a:lnTo>
                <a:lnTo>
                  <a:pt x="1836480" y="305315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 rot="-3196461">
            <a:off x="15026163" y="5917007"/>
            <a:ext cx="716702" cy="148553"/>
          </a:xfrm>
          <a:custGeom>
            <a:avLst/>
            <a:gdLst/>
            <a:ahLst/>
            <a:cxnLst/>
            <a:rect l="l" t="t" r="r" b="b"/>
            <a:pathLst>
              <a:path w="716702" h="148553">
                <a:moveTo>
                  <a:pt x="0" y="0"/>
                </a:moveTo>
                <a:lnTo>
                  <a:pt x="716703" y="0"/>
                </a:lnTo>
                <a:lnTo>
                  <a:pt x="716703" y="148553"/>
                </a:lnTo>
                <a:lnTo>
                  <a:pt x="0" y="148553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1567662" y="6445935"/>
            <a:ext cx="447813" cy="447813"/>
          </a:xfrm>
          <a:custGeom>
            <a:avLst/>
            <a:gdLst/>
            <a:ahLst/>
            <a:cxnLst/>
            <a:rect l="l" t="t" r="r" b="b"/>
            <a:pathLst>
              <a:path w="447813" h="447813">
                <a:moveTo>
                  <a:pt x="0" y="0"/>
                </a:moveTo>
                <a:lnTo>
                  <a:pt x="447813" y="0"/>
                </a:lnTo>
                <a:lnTo>
                  <a:pt x="447813" y="447813"/>
                </a:lnTo>
                <a:lnTo>
                  <a:pt x="0" y="447813"/>
                </a:lnTo>
                <a:lnTo>
                  <a:pt x="0" y="0"/>
                </a:lnTo>
                <a:close/>
              </a:path>
            </a:pathLst>
          </a:custGeom>
          <a:blipFill>
            <a:blip r:embed="rId46"/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2064473" y="6398676"/>
            <a:ext cx="439288" cy="542330"/>
          </a:xfrm>
          <a:custGeom>
            <a:avLst/>
            <a:gdLst/>
            <a:ahLst/>
            <a:cxnLst/>
            <a:rect l="l" t="t" r="r" b="b"/>
            <a:pathLst>
              <a:path w="439288" h="542330">
                <a:moveTo>
                  <a:pt x="0" y="0"/>
                </a:moveTo>
                <a:lnTo>
                  <a:pt x="439288" y="0"/>
                </a:lnTo>
                <a:lnTo>
                  <a:pt x="439288" y="542331"/>
                </a:lnTo>
                <a:lnTo>
                  <a:pt x="0" y="542331"/>
                </a:lnTo>
                <a:lnTo>
                  <a:pt x="0" y="0"/>
                </a:lnTo>
                <a:close/>
              </a:path>
            </a:pathLst>
          </a:custGeom>
          <a:blipFill>
            <a:blip r:embed="rId47">
              <a:extLs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3671278" y="7001479"/>
            <a:ext cx="521732" cy="622964"/>
          </a:xfrm>
          <a:custGeom>
            <a:avLst/>
            <a:gdLst/>
            <a:ahLst/>
            <a:cxnLst/>
            <a:rect l="l" t="t" r="r" b="b"/>
            <a:pathLst>
              <a:path w="521732" h="622964">
                <a:moveTo>
                  <a:pt x="0" y="0"/>
                </a:moveTo>
                <a:lnTo>
                  <a:pt x="521732" y="0"/>
                </a:lnTo>
                <a:lnTo>
                  <a:pt x="521732" y="622964"/>
                </a:lnTo>
                <a:lnTo>
                  <a:pt x="0" y="622964"/>
                </a:lnTo>
                <a:lnTo>
                  <a:pt x="0" y="0"/>
                </a:lnTo>
                <a:close/>
              </a:path>
            </a:pathLst>
          </a:custGeom>
          <a:blipFill>
            <a:blip r:embed="rId49">
              <a:extLs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46"/>
          <p:cNvSpPr/>
          <p:nvPr/>
        </p:nvSpPr>
        <p:spPr>
          <a:xfrm>
            <a:off x="3124859" y="7051267"/>
            <a:ext cx="444226" cy="523388"/>
          </a:xfrm>
          <a:custGeom>
            <a:avLst/>
            <a:gdLst/>
            <a:ahLst/>
            <a:cxnLst/>
            <a:rect l="l" t="t" r="r" b="b"/>
            <a:pathLst>
              <a:path w="444226" h="523388">
                <a:moveTo>
                  <a:pt x="0" y="0"/>
                </a:moveTo>
                <a:lnTo>
                  <a:pt x="444225" y="0"/>
                </a:lnTo>
                <a:lnTo>
                  <a:pt x="444225" y="523388"/>
                </a:lnTo>
                <a:lnTo>
                  <a:pt x="0" y="523388"/>
                </a:lnTo>
                <a:lnTo>
                  <a:pt x="0" y="0"/>
                </a:lnTo>
                <a:close/>
              </a:path>
            </a:pathLst>
          </a:custGeom>
          <a:blipFill>
            <a:blip r:embed="rId51">
              <a:extLs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14393323" y="9052502"/>
            <a:ext cx="444226" cy="523388"/>
          </a:xfrm>
          <a:custGeom>
            <a:avLst/>
            <a:gdLst/>
            <a:ahLst/>
            <a:cxnLst/>
            <a:rect l="l" t="t" r="r" b="b"/>
            <a:pathLst>
              <a:path w="444226" h="523388">
                <a:moveTo>
                  <a:pt x="0" y="0"/>
                </a:moveTo>
                <a:lnTo>
                  <a:pt x="444226" y="0"/>
                </a:lnTo>
                <a:lnTo>
                  <a:pt x="444226" y="523388"/>
                </a:lnTo>
                <a:lnTo>
                  <a:pt x="0" y="523388"/>
                </a:lnTo>
                <a:lnTo>
                  <a:pt x="0" y="0"/>
                </a:lnTo>
                <a:close/>
              </a:path>
            </a:pathLst>
          </a:custGeom>
          <a:blipFill>
            <a:blip r:embed="rId51">
              <a:extLs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48"/>
          <p:cNvSpPr/>
          <p:nvPr/>
        </p:nvSpPr>
        <p:spPr>
          <a:xfrm>
            <a:off x="13875175" y="9052502"/>
            <a:ext cx="453651" cy="541673"/>
          </a:xfrm>
          <a:custGeom>
            <a:avLst/>
            <a:gdLst/>
            <a:ahLst/>
            <a:cxnLst/>
            <a:rect l="l" t="t" r="r" b="b"/>
            <a:pathLst>
              <a:path w="453651" h="541673">
                <a:moveTo>
                  <a:pt x="0" y="0"/>
                </a:moveTo>
                <a:lnTo>
                  <a:pt x="453651" y="0"/>
                </a:lnTo>
                <a:lnTo>
                  <a:pt x="453651" y="541673"/>
                </a:lnTo>
                <a:lnTo>
                  <a:pt x="0" y="541673"/>
                </a:lnTo>
                <a:lnTo>
                  <a:pt x="0" y="0"/>
                </a:lnTo>
                <a:close/>
              </a:path>
            </a:pathLst>
          </a:custGeom>
          <a:blipFill>
            <a:blip r:embed="rId49">
              <a:extLs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/>
            </a:stretch>
          </a:blipFill>
        </p:spPr>
      </p:sp>
      <p:sp>
        <p:nvSpPr>
          <p:cNvPr id="49" name="TextBox 49"/>
          <p:cNvSpPr txBox="1"/>
          <p:nvPr/>
        </p:nvSpPr>
        <p:spPr>
          <a:xfrm>
            <a:off x="14044560" y="3625526"/>
            <a:ext cx="1493313" cy="273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6"/>
              </a:lnSpc>
            </a:pPr>
            <a:r>
              <a:rPr lang="en-US" sz="1597" spc="79">
                <a:solidFill>
                  <a:srgbClr val="F3F4ED"/>
                </a:solidFill>
                <a:latin typeface="Raleway Bold"/>
              </a:rPr>
              <a:t>SENSOR LM35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2821532" y="-62653"/>
            <a:ext cx="11448631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 spc="139">
                <a:solidFill>
                  <a:srgbClr val="F3F4ED"/>
                </a:solidFill>
                <a:latin typeface="Playfair Display Bold"/>
              </a:rPr>
              <a:t>Diagrama de Solução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5801964" y="8069497"/>
            <a:ext cx="1495952" cy="631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9"/>
              </a:lnSpc>
            </a:pPr>
            <a:r>
              <a:rPr lang="en-US" sz="1849" spc="92">
                <a:solidFill>
                  <a:srgbClr val="F3F4ED"/>
                </a:solidFill>
                <a:latin typeface="Raleway Bold"/>
              </a:rPr>
              <a:t>ARDUINO UNO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2470382" y="5512117"/>
            <a:ext cx="823768" cy="295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3"/>
              </a:lnSpc>
            </a:pPr>
            <a:r>
              <a:rPr lang="en-US" sz="1674" spc="83">
                <a:solidFill>
                  <a:srgbClr val="F3F4ED"/>
                </a:solidFill>
                <a:latin typeface="Raleway Bold"/>
              </a:rPr>
              <a:t>DHT11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1710392" y="5829078"/>
            <a:ext cx="2257301" cy="204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41"/>
              </a:lnSpc>
            </a:pPr>
            <a:r>
              <a:rPr lang="en-US" sz="1172" spc="11">
                <a:solidFill>
                  <a:srgbClr val="F3F4ED"/>
                </a:solidFill>
                <a:latin typeface="Raleway"/>
              </a:rPr>
              <a:t> UMIDADE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4126753" y="4229282"/>
            <a:ext cx="1469782" cy="207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2"/>
              </a:lnSpc>
            </a:pPr>
            <a:r>
              <a:rPr lang="en-US" sz="1208" spc="12" dirty="0">
                <a:solidFill>
                  <a:srgbClr val="F3F4ED"/>
                </a:solidFill>
                <a:latin typeface="Raleway"/>
              </a:rPr>
              <a:t>TEMPERATURA 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5329885" y="8378051"/>
            <a:ext cx="307522" cy="206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47"/>
              </a:lnSpc>
            </a:pPr>
            <a:r>
              <a:rPr lang="en-US" sz="1176" spc="11">
                <a:solidFill>
                  <a:srgbClr val="F3F4ED"/>
                </a:solidFill>
                <a:latin typeface="Raleway"/>
              </a:rPr>
              <a:t>USB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6493076" y="3422798"/>
            <a:ext cx="2710529" cy="300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742" spc="87">
                <a:solidFill>
                  <a:srgbClr val="F3F4ED"/>
                </a:solidFill>
                <a:latin typeface="Raleway Bold"/>
              </a:rPr>
              <a:t>BANCO DE DADOS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5305987" y="5101015"/>
            <a:ext cx="2044812" cy="30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4"/>
              </a:lnSpc>
            </a:pPr>
            <a:r>
              <a:rPr lang="en-US" sz="1817" spc="90">
                <a:solidFill>
                  <a:srgbClr val="F3F4ED"/>
                </a:solidFill>
                <a:latin typeface="Raleway Bold"/>
              </a:rPr>
              <a:t>APLICAÇÃO WEB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739452" y="8497336"/>
            <a:ext cx="1656420" cy="505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0"/>
              </a:lnSpc>
            </a:pPr>
            <a:r>
              <a:rPr lang="en-US" sz="1450" spc="72">
                <a:solidFill>
                  <a:srgbClr val="F3F4ED"/>
                </a:solidFill>
                <a:latin typeface="Raleway Bold"/>
              </a:rPr>
              <a:t>CONEXÃO VIA </a:t>
            </a:r>
          </a:p>
          <a:p>
            <a:pPr algn="ctr">
              <a:lnSpc>
                <a:spcPts val="2030"/>
              </a:lnSpc>
            </a:pPr>
            <a:r>
              <a:rPr lang="en-US" sz="1450" spc="72">
                <a:solidFill>
                  <a:srgbClr val="F3F4ED"/>
                </a:solidFill>
                <a:latin typeface="Raleway Bold"/>
              </a:rPr>
              <a:t>WIFI OU CABO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889970" y="7552632"/>
            <a:ext cx="2086518" cy="372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2"/>
              </a:lnSpc>
            </a:pPr>
            <a:r>
              <a:rPr lang="en-US" sz="2080" spc="104">
                <a:solidFill>
                  <a:srgbClr val="F3F4ED"/>
                </a:solidFill>
                <a:latin typeface="Raleway Bold"/>
              </a:rPr>
              <a:t>COMPUTADOR 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3490951" y="3758366"/>
            <a:ext cx="335293" cy="174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"/>
              </a:lnSpc>
            </a:pPr>
            <a:r>
              <a:rPr lang="en-US" sz="1029">
                <a:solidFill>
                  <a:srgbClr val="FFFFFF"/>
                </a:solidFill>
                <a:latin typeface="Open Sans"/>
              </a:rPr>
              <a:t>LM35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2384628" y="3177732"/>
            <a:ext cx="4913288" cy="441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9"/>
              </a:lnSpc>
            </a:pPr>
            <a:r>
              <a:rPr lang="en-US" sz="2528" spc="25" dirty="0">
                <a:solidFill>
                  <a:srgbClr val="F3F4ED"/>
                </a:solidFill>
                <a:latin typeface="Raleway"/>
              </a:rPr>
              <a:t>COLETA DE DADOS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379037" y="5206700"/>
            <a:ext cx="2417347" cy="49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5"/>
              </a:lnSpc>
            </a:pPr>
            <a:r>
              <a:rPr lang="en-US" sz="2882" spc="28">
                <a:solidFill>
                  <a:srgbClr val="F3F4ED"/>
                </a:solidFill>
                <a:latin typeface="Raleway"/>
              </a:rPr>
              <a:t>CLIENTE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7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4972" y="2917833"/>
            <a:ext cx="16758056" cy="3687867"/>
            <a:chOff x="0" y="0"/>
            <a:chExt cx="22344074" cy="491715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3319" r="13319"/>
            <a:stretch>
              <a:fillRect/>
            </a:stretch>
          </p:blipFill>
          <p:spPr>
            <a:xfrm>
              <a:off x="0" y="0"/>
              <a:ext cx="7194025" cy="4917156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13423" r="13423"/>
            <a:stretch>
              <a:fillRect/>
            </a:stretch>
          </p:blipFill>
          <p:spPr>
            <a:xfrm>
              <a:off x="7575025" y="0"/>
              <a:ext cx="7194025" cy="491715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t="30776" b="30776"/>
            <a:stretch>
              <a:fillRect/>
            </a:stretch>
          </p:blipFill>
          <p:spPr>
            <a:xfrm>
              <a:off x="15150050" y="0"/>
              <a:ext cx="7194025" cy="4917156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2879439" y="706908"/>
            <a:ext cx="12529123" cy="1660854"/>
            <a:chOff x="0" y="0"/>
            <a:chExt cx="16705497" cy="2214471"/>
          </a:xfrm>
        </p:grpSpPr>
        <p:sp>
          <p:nvSpPr>
            <p:cNvPr id="7" name="TextBox 7"/>
            <p:cNvSpPr txBox="1"/>
            <p:nvPr/>
          </p:nvSpPr>
          <p:spPr>
            <a:xfrm>
              <a:off x="0" y="-85725"/>
              <a:ext cx="16705497" cy="12622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40"/>
                </a:lnSpc>
              </a:pPr>
              <a:r>
                <a:rPr lang="en-US" sz="5838" spc="58">
                  <a:solidFill>
                    <a:srgbClr val="F3F4ED"/>
                  </a:solidFill>
                  <a:latin typeface="Playfair Display"/>
                </a:rPr>
                <a:t>Como nos organizamos?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6944650" y="2155171"/>
              <a:ext cx="2816196" cy="59300"/>
            </a:xfrm>
            <a:prstGeom prst="rect">
              <a:avLst/>
            </a:prstGeom>
            <a:solidFill>
              <a:srgbClr val="C1A480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2313836" y="7717104"/>
            <a:ext cx="1855934" cy="2661462"/>
          </a:xfrm>
          <a:custGeom>
            <a:avLst/>
            <a:gdLst/>
            <a:ahLst/>
            <a:cxnLst/>
            <a:rect l="l" t="t" r="r" b="b"/>
            <a:pathLst>
              <a:path w="1855934" h="2661462">
                <a:moveTo>
                  <a:pt x="0" y="0"/>
                </a:moveTo>
                <a:lnTo>
                  <a:pt x="1855934" y="0"/>
                </a:lnTo>
                <a:lnTo>
                  <a:pt x="1855934" y="2661461"/>
                </a:lnTo>
                <a:lnTo>
                  <a:pt x="0" y="26614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54938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528895" y="8180614"/>
            <a:ext cx="2730405" cy="1119466"/>
          </a:xfrm>
          <a:custGeom>
            <a:avLst/>
            <a:gdLst/>
            <a:ahLst/>
            <a:cxnLst/>
            <a:rect l="l" t="t" r="r" b="b"/>
            <a:pathLst>
              <a:path w="2730405" h="1119466">
                <a:moveTo>
                  <a:pt x="0" y="0"/>
                </a:moveTo>
                <a:lnTo>
                  <a:pt x="2730405" y="0"/>
                </a:lnTo>
                <a:lnTo>
                  <a:pt x="2730405" y="1119465"/>
                </a:lnTo>
                <a:lnTo>
                  <a:pt x="0" y="11194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944851" y="6893833"/>
            <a:ext cx="5317886" cy="1646541"/>
            <a:chOff x="0" y="0"/>
            <a:chExt cx="7090514" cy="2195388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38100"/>
              <a:ext cx="7090514" cy="1380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288">
                  <a:solidFill>
                    <a:srgbClr val="F3F4ED"/>
                  </a:solidFill>
                  <a:latin typeface="Raleway"/>
                </a:rPr>
                <a:t>FERRAMENTA DE GESTÃO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616692"/>
              <a:ext cx="7090514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597017" y="7057947"/>
            <a:ext cx="5093966" cy="1122666"/>
            <a:chOff x="0" y="0"/>
            <a:chExt cx="6791955" cy="1496888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38100"/>
              <a:ext cx="6791955" cy="682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288">
                  <a:solidFill>
                    <a:srgbClr val="F3F4ED"/>
                  </a:solidFill>
                  <a:latin typeface="Raleway"/>
                </a:rPr>
                <a:t>REUNIÕES ONLINE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18192"/>
              <a:ext cx="6791955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165334" y="7057947"/>
            <a:ext cx="5093966" cy="1122666"/>
            <a:chOff x="0" y="0"/>
            <a:chExt cx="6791955" cy="1496888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38100"/>
              <a:ext cx="6791955" cy="682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288">
                  <a:solidFill>
                    <a:srgbClr val="F3F4ED"/>
                  </a:solidFill>
                  <a:latin typeface="Raleway"/>
                </a:rPr>
                <a:t>PRESENCIAL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918192"/>
              <a:ext cx="6791955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47" b="-947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893696" y="445285"/>
            <a:ext cx="12942586" cy="2235870"/>
            <a:chOff x="0" y="0"/>
            <a:chExt cx="17256782" cy="2981161"/>
          </a:xfrm>
        </p:grpSpPr>
        <p:sp>
          <p:nvSpPr>
            <p:cNvPr id="8" name="TextBox 8"/>
            <p:cNvSpPr txBox="1"/>
            <p:nvPr/>
          </p:nvSpPr>
          <p:spPr>
            <a:xfrm>
              <a:off x="0" y="9525"/>
              <a:ext cx="17256782" cy="2271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94"/>
                </a:lnSpc>
              </a:pPr>
              <a:r>
                <a:rPr lang="en-US" sz="5662" spc="56">
                  <a:solidFill>
                    <a:srgbClr val="F3F4ED"/>
                  </a:solidFill>
                  <a:latin typeface="Playfair Display"/>
                </a:rPr>
                <a:t>Site Institucional, Simulador Financeiro e Dashboard</a:t>
              </a:r>
            </a:p>
          </p:txBody>
        </p:sp>
        <p:sp>
          <p:nvSpPr>
            <p:cNvPr id="9" name="AutoShape 9"/>
            <p:cNvSpPr/>
            <p:nvPr/>
          </p:nvSpPr>
          <p:spPr>
            <a:xfrm>
              <a:off x="7457869" y="2931866"/>
              <a:ext cx="2341044" cy="49295"/>
            </a:xfrm>
            <a:prstGeom prst="rect">
              <a:avLst/>
            </a:prstGeom>
            <a:solidFill>
              <a:srgbClr val="C1A480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1579846" y="3227468"/>
            <a:ext cx="2999808" cy="2999808"/>
          </a:xfrm>
          <a:custGeom>
            <a:avLst/>
            <a:gdLst/>
            <a:ahLst/>
            <a:cxnLst/>
            <a:rect l="l" t="t" r="r" b="b"/>
            <a:pathLst>
              <a:path w="2999808" h="2999808">
                <a:moveTo>
                  <a:pt x="0" y="0"/>
                </a:moveTo>
                <a:lnTo>
                  <a:pt x="2999808" y="0"/>
                </a:lnTo>
                <a:lnTo>
                  <a:pt x="2999808" y="2999808"/>
                </a:lnTo>
                <a:lnTo>
                  <a:pt x="0" y="29998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876800" y="6458963"/>
            <a:ext cx="2530085" cy="2530085"/>
          </a:xfrm>
          <a:custGeom>
            <a:avLst/>
            <a:gdLst/>
            <a:ahLst/>
            <a:cxnLst/>
            <a:rect l="l" t="t" r="r" b="b"/>
            <a:pathLst>
              <a:path w="2530085" h="2530085">
                <a:moveTo>
                  <a:pt x="0" y="0"/>
                </a:moveTo>
                <a:lnTo>
                  <a:pt x="2530085" y="0"/>
                </a:lnTo>
                <a:lnTo>
                  <a:pt x="2530085" y="2530085"/>
                </a:lnTo>
                <a:lnTo>
                  <a:pt x="0" y="25300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550083" y="3352713"/>
            <a:ext cx="3054777" cy="2915463"/>
          </a:xfrm>
          <a:custGeom>
            <a:avLst/>
            <a:gdLst/>
            <a:ahLst/>
            <a:cxnLst/>
            <a:rect l="l" t="t" r="r" b="b"/>
            <a:pathLst>
              <a:path w="3054777" h="2915463">
                <a:moveTo>
                  <a:pt x="0" y="0"/>
                </a:moveTo>
                <a:lnTo>
                  <a:pt x="3054777" y="0"/>
                </a:lnTo>
                <a:lnTo>
                  <a:pt x="3054777" y="2915463"/>
                </a:lnTo>
                <a:lnTo>
                  <a:pt x="0" y="29154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27" t="-7141" r="-1127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485801" y="3486791"/>
            <a:ext cx="2317375" cy="2740485"/>
          </a:xfrm>
          <a:custGeom>
            <a:avLst/>
            <a:gdLst/>
            <a:ahLst/>
            <a:cxnLst/>
            <a:rect l="l" t="t" r="r" b="b"/>
            <a:pathLst>
              <a:path w="2317375" h="2740485">
                <a:moveTo>
                  <a:pt x="0" y="0"/>
                </a:moveTo>
                <a:lnTo>
                  <a:pt x="2317375" y="0"/>
                </a:lnTo>
                <a:lnTo>
                  <a:pt x="2317375" y="2740485"/>
                </a:lnTo>
                <a:lnTo>
                  <a:pt x="0" y="27404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9270"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-224029" y="9620889"/>
            <a:ext cx="18736058" cy="1332222"/>
            <a:chOff x="0" y="0"/>
            <a:chExt cx="24981410" cy="1776296"/>
          </a:xfrm>
        </p:grpSpPr>
        <p:sp>
          <p:nvSpPr>
            <p:cNvPr id="15" name="AutoShape 15"/>
            <p:cNvSpPr/>
            <p:nvPr/>
          </p:nvSpPr>
          <p:spPr>
            <a:xfrm>
              <a:off x="0" y="0"/>
              <a:ext cx="24981410" cy="1776296"/>
            </a:xfrm>
            <a:prstGeom prst="rect">
              <a:avLst/>
            </a:prstGeom>
            <a:solidFill>
              <a:srgbClr val="C1A48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3671148" y="148879"/>
              <a:ext cx="17639114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spc="144">
                  <a:solidFill>
                    <a:srgbClr val="151715"/>
                  </a:solidFill>
                  <a:latin typeface="Playfair Display"/>
                </a:rPr>
                <a:t>WINETECH 2023</a:t>
              </a:r>
            </a:p>
          </p:txBody>
        </p:sp>
      </p:grpSp>
      <p:pic>
        <p:nvPicPr>
          <p:cNvPr id="18" name="Imagem 17" descr="Uma imagem contendo Ícone&#10;&#10;Descrição gerada automaticamente">
            <a:extLst>
              <a:ext uri="{FF2B5EF4-FFF2-40B4-BE49-F238E27FC236}">
                <a16:creationId xmlns:a16="http://schemas.microsoft.com/office/drawing/2014/main" id="{C2812E27-3AF3-5D8A-3277-E078A3C74A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212" y="6458963"/>
            <a:ext cx="2667000" cy="266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346</Words>
  <Application>Microsoft Office PowerPoint</Application>
  <PresentationFormat>Personalizar</PresentationFormat>
  <Paragraphs>98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1" baseType="lpstr">
      <vt:lpstr>Raleway</vt:lpstr>
      <vt:lpstr>Open Sans</vt:lpstr>
      <vt:lpstr>Playfair Display</vt:lpstr>
      <vt:lpstr>Calibri</vt:lpstr>
      <vt:lpstr>Arial</vt:lpstr>
      <vt:lpstr>Playfair Display Bold</vt:lpstr>
      <vt:lpstr>Raleway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2</dc:title>
  <dc:creator>Amanda</dc:creator>
  <cp:lastModifiedBy>AMANDA GEOVANNA BAPTISTA DE SOUSA .</cp:lastModifiedBy>
  <cp:revision>2</cp:revision>
  <dcterms:created xsi:type="dcterms:W3CDTF">2006-08-16T00:00:00Z</dcterms:created>
  <dcterms:modified xsi:type="dcterms:W3CDTF">2023-10-31T03:08:37Z</dcterms:modified>
  <dc:identifier>DAFxpcRWkyI</dc:identifier>
</cp:coreProperties>
</file>